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9.xml" ContentType="application/vnd.openxmlformats-officedocument.presentationml.notesSlide+xml"/>
  <Override PartName="/ppt/tags/tag25.xml" ContentType="application/vnd.openxmlformats-officedocument.presentationml.tags+xml"/>
  <Override PartName="/ppt/notesSlides/notesSlide20.xml" ContentType="application/vnd.openxmlformats-officedocument.presentationml.notesSlide+xml"/>
  <Override PartName="/ppt/tags/tag26.xml" ContentType="application/vnd.openxmlformats-officedocument.presentationml.tags+xml"/>
  <Override PartName="/ppt/notesSlides/notesSlide21.xml" ContentType="application/vnd.openxmlformats-officedocument.presentationml.notesSlide+xml"/>
  <Override PartName="/ppt/tags/tag27.xml" ContentType="application/vnd.openxmlformats-officedocument.presentationml.tags+xml"/>
  <Override PartName="/ppt/notesSlides/notesSlide22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3.xml" ContentType="application/vnd.openxmlformats-officedocument.presentationml.notesSlide+xml"/>
  <Override PartName="/ppt/tags/tag30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31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60"/>
  </p:notesMasterIdLst>
  <p:sldIdLst>
    <p:sldId id="256" r:id="rId2"/>
    <p:sldId id="257" r:id="rId3"/>
    <p:sldId id="258" r:id="rId4"/>
    <p:sldId id="266" r:id="rId5"/>
    <p:sldId id="267" r:id="rId6"/>
    <p:sldId id="270" r:id="rId7"/>
    <p:sldId id="295" r:id="rId8"/>
    <p:sldId id="391" r:id="rId9"/>
    <p:sldId id="389" r:id="rId10"/>
    <p:sldId id="279" r:id="rId11"/>
    <p:sldId id="324" r:id="rId12"/>
    <p:sldId id="282" r:id="rId13"/>
    <p:sldId id="330" r:id="rId14"/>
    <p:sldId id="326" r:id="rId15"/>
    <p:sldId id="332" r:id="rId16"/>
    <p:sldId id="333" r:id="rId17"/>
    <p:sldId id="328" r:id="rId18"/>
    <p:sldId id="392" r:id="rId19"/>
    <p:sldId id="336" r:id="rId20"/>
    <p:sldId id="339" r:id="rId21"/>
    <p:sldId id="340" r:id="rId22"/>
    <p:sldId id="341" r:id="rId23"/>
    <p:sldId id="343" r:id="rId24"/>
    <p:sldId id="275" r:id="rId25"/>
    <p:sldId id="272" r:id="rId26"/>
    <p:sldId id="274" r:id="rId27"/>
    <p:sldId id="276" r:id="rId28"/>
    <p:sldId id="273" r:id="rId29"/>
    <p:sldId id="393" r:id="rId30"/>
    <p:sldId id="354" r:id="rId31"/>
    <p:sldId id="365" r:id="rId32"/>
    <p:sldId id="362" r:id="rId33"/>
    <p:sldId id="307" r:id="rId34"/>
    <p:sldId id="314" r:id="rId35"/>
    <p:sldId id="306" r:id="rId36"/>
    <p:sldId id="302" r:id="rId37"/>
    <p:sldId id="291" r:id="rId38"/>
    <p:sldId id="308" r:id="rId39"/>
    <p:sldId id="310" r:id="rId40"/>
    <p:sldId id="287" r:id="rId41"/>
    <p:sldId id="288" r:id="rId42"/>
    <p:sldId id="312" r:id="rId43"/>
    <p:sldId id="316" r:id="rId44"/>
    <p:sldId id="403" r:id="rId45"/>
    <p:sldId id="394" r:id="rId46"/>
    <p:sldId id="322" r:id="rId47"/>
    <p:sldId id="323" r:id="rId48"/>
    <p:sldId id="395" r:id="rId49"/>
    <p:sldId id="396" r:id="rId50"/>
    <p:sldId id="397" r:id="rId51"/>
    <p:sldId id="327" r:id="rId52"/>
    <p:sldId id="398" r:id="rId53"/>
    <p:sldId id="329" r:id="rId54"/>
    <p:sldId id="401" r:id="rId55"/>
    <p:sldId id="402" r:id="rId56"/>
    <p:sldId id="399" r:id="rId57"/>
    <p:sldId id="404" r:id="rId58"/>
    <p:sldId id="335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30F68CCB-75FE-8248-AEB1-A38F3F32C486}">
          <p14:sldIdLst>
            <p14:sldId id="256"/>
            <p14:sldId id="257"/>
            <p14:sldId id="258"/>
            <p14:sldId id="266"/>
            <p14:sldId id="267"/>
            <p14:sldId id="270"/>
            <p14:sldId id="295"/>
            <p14:sldId id="391"/>
          </p14:sldIdLst>
        </p14:section>
        <p14:section name="MTL-classical-IPSN" id="{B5F70542-4358-7046-B052-41E67C9FF4B1}">
          <p14:sldIdLst>
            <p14:sldId id="389"/>
            <p14:sldId id="279"/>
            <p14:sldId id="324"/>
            <p14:sldId id="282"/>
            <p14:sldId id="330"/>
            <p14:sldId id="326"/>
            <p14:sldId id="332"/>
            <p14:sldId id="333"/>
            <p14:sldId id="328"/>
            <p14:sldId id="392"/>
          </p14:sldIdLst>
        </p14:section>
        <p14:section name="MTL-classical-WOWMOM" id="{F0A4774B-8C15-5544-B4F6-DFDAD182B688}">
          <p14:sldIdLst>
            <p14:sldId id="336"/>
            <p14:sldId id="339"/>
            <p14:sldId id="340"/>
            <p14:sldId id="341"/>
            <p14:sldId id="343"/>
            <p14:sldId id="275"/>
            <p14:sldId id="272"/>
            <p14:sldId id="274"/>
            <p14:sldId id="276"/>
            <p14:sldId id="273"/>
          </p14:sldIdLst>
        </p14:section>
        <p14:section name="MTL-quantum" id="{DBF2C637-C72B-A64D-BB57-8C16B57E2644}">
          <p14:sldIdLst>
            <p14:sldId id="393"/>
            <p14:sldId id="354"/>
            <p14:sldId id="365"/>
            <p14:sldId id="362"/>
            <p14:sldId id="307"/>
            <p14:sldId id="314"/>
            <p14:sldId id="306"/>
            <p14:sldId id="302"/>
            <p14:sldId id="291"/>
            <p14:sldId id="308"/>
            <p14:sldId id="310"/>
            <p14:sldId id="287"/>
            <p14:sldId id="288"/>
            <p14:sldId id="312"/>
            <p14:sldId id="316"/>
          </p14:sldIdLst>
        </p14:section>
        <p14:section name="Initial-state" id="{3C62C779-B735-BE48-85BD-8D4C7489E19A}">
          <p14:sldIdLst>
            <p14:sldId id="403"/>
            <p14:sldId id="394"/>
            <p14:sldId id="322"/>
            <p14:sldId id="323"/>
            <p14:sldId id="395"/>
            <p14:sldId id="396"/>
            <p14:sldId id="397"/>
            <p14:sldId id="327"/>
            <p14:sldId id="398"/>
            <p14:sldId id="329"/>
            <p14:sldId id="401"/>
            <p14:sldId id="402"/>
            <p14:sldId id="399"/>
            <p14:sldId id="404"/>
            <p14:sldId id="33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69"/>
    <p:restoredTop sz="87163"/>
  </p:normalViewPr>
  <p:slideViewPr>
    <p:cSldViewPr snapToGrid="0">
      <p:cViewPr varScale="1">
        <p:scale>
          <a:sx n="118" d="100"/>
          <a:sy n="118" d="100"/>
        </p:scale>
        <p:origin x="7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70711-1CCB-474E-87CA-DFFD6F741A2A}" type="datetimeFigureOut">
              <a:rPr lang="en-US" smtClean="0"/>
              <a:t>1/23/24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3E93D-4B11-B948-84B1-52AB8FA57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499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73E93D-4B11-B948-84B1-52AB8FA571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69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illustrate the problem</a:t>
            </a:r>
          </a:p>
          <a:p>
            <a:endParaRPr lang="en-US" dirty="0"/>
          </a:p>
          <a:p>
            <a:r>
              <a:rPr lang="en-US" dirty="0"/>
              <a:t>Any questions for this?</a:t>
            </a:r>
          </a:p>
          <a:p>
            <a:endParaRPr lang="en-US" dirty="0"/>
          </a:p>
          <a:p>
            <a:r>
              <a:rPr lang="en-US" dirty="0"/>
              <a:t>We can observe that MTL is easier than MTL-SS.</a:t>
            </a:r>
          </a:p>
          <a:p>
            <a:r>
              <a:rPr lang="en-US" dirty="0"/>
              <a:t>We will solve MTL first, and then MTL-SS.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10DC0-D160-D548-A6A5-D54563D2106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19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Localization performance of various algorithms in a large scale simulation, for varying number of intruders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10DC0-D160-D548-A6A5-D54563D2106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31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Localization performance of varies algorithms in an indoor testbed, for varying number of intruders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10DC0-D160-D548-A6A5-D54563D2106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06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sensors will sense the wireless channel of interest and process the wireless signals. Then sensors compute the received signal strength.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5DB510-78D8-EC4D-A6CA-2817E82585A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48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Map one sensor to a pixel in the input </a:t>
            </a:r>
            <a:r>
              <a:rPr lang="en-US" dirty="0" err="1"/>
              <a:t>representaiton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73E93D-4B11-B948-84B1-52AB8FA571A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975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C[input-channel, output-channel, kernel-size, stride, padding]</a:t>
            </a:r>
          </a:p>
          <a:p>
            <a:r>
              <a:rPr lang="en-US" dirty="0"/>
              <a:t>G[number-of-groups, number-of-channels]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73E93D-4B11-B948-84B1-52AB8FA571A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8089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simple way: use a </a:t>
            </a:r>
            <a:r>
              <a:rPr lang="en-US" dirty="0">
                <a:solidFill>
                  <a:srgbClr val="FF0000"/>
                </a:solidFill>
              </a:rPr>
              <a:t>local maxima</a:t>
            </a:r>
            <a:r>
              <a:rPr lang="en-US" dirty="0"/>
              <a:t>-based method (maximum pixel value within a circle of a certain radius)</a:t>
            </a:r>
          </a:p>
          <a:p>
            <a:r>
              <a:rPr lang="en-US" dirty="0"/>
              <a:t>Problem: Setting the </a:t>
            </a:r>
            <a:r>
              <a:rPr lang="en-US" dirty="0">
                <a:solidFill>
                  <a:srgbClr val="FF0000"/>
                </a:solidFill>
              </a:rPr>
              <a:t>radius</a:t>
            </a:r>
            <a:r>
              <a:rPr lang="en-US" dirty="0"/>
              <a:t> value and the </a:t>
            </a:r>
            <a:r>
              <a:rPr lang="en-US" dirty="0">
                <a:solidFill>
                  <a:srgbClr val="FF0000"/>
                </a:solidFill>
              </a:rPr>
              <a:t>threshold</a:t>
            </a:r>
            <a:r>
              <a:rPr lang="en-US" dirty="0"/>
              <a:t> for peaks is </a:t>
            </a:r>
            <a:r>
              <a:rPr lang="en-US" dirty="0">
                <a:solidFill>
                  <a:srgbClr val="FF0000"/>
                </a:solidFill>
              </a:rPr>
              <a:t>ad-hoc</a:t>
            </a:r>
          </a:p>
          <a:p>
            <a:r>
              <a:rPr lang="en-US" dirty="0"/>
              <a:t>Need a more </a:t>
            </a:r>
            <a:r>
              <a:rPr lang="en-US" dirty="0">
                <a:solidFill>
                  <a:srgbClr val="00B050"/>
                </a:solidFill>
              </a:rPr>
              <a:t>intelligent</a:t>
            </a:r>
            <a:r>
              <a:rPr lang="en-US" dirty="0"/>
              <a:t> method.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73E93D-4B11-B948-84B1-52AB8FA571A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3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73E93D-4B11-B948-84B1-52AB8FA571A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071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73E93D-4B11-B948-84B1-52AB8FA571A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882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NimbusRomNo9L"/>
              </a:rPr>
              <a:t>teleportation to central node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F6CC7-EC4E-DF4A-92CE-15154C82B2A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71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73E93D-4B11-B948-84B1-52AB8FA571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363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Intuition: The further the distance from the TX to the sensor, the weaker the impact from the TX to the sensor</a:t>
                </a:r>
              </a:p>
              <a:p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The electric field amplitude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/>
                  <a:t>) will decrease as the signal travels further in space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Intuition: The further the distance from the TX to the sensor, the weaker the impact from the TX to the sensor</a:t>
                </a:r>
              </a:p>
              <a:p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Observation: The electric field amplitude (</a:t>
                </a:r>
                <a:r>
                  <a:rPr lang="en-US" b="0" i="0">
                    <a:latin typeface="Cambria Math" panose="02040503050406030204" pitchFamily="18" charset="0"/>
                  </a:rPr>
                  <a:t>𝐸</a:t>
                </a:r>
                <a:r>
                  <a:rPr lang="en-US" dirty="0"/>
                  <a:t>) will decrease as the signal travels further in space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F6CC7-EC4E-DF4A-92CE-15154C82B2A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68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is the coupling of the qubit to the signal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0" i="0">
                    <a:latin typeface="Cambria Math" panose="02040503050406030204" pitchFamily="18" charset="0"/>
                  </a:rPr>
                  <a:t>𝛾</a:t>
                </a:r>
                <a:r>
                  <a:rPr lang="en-US" dirty="0"/>
                  <a:t> is the coupling of the qubit to the signal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F6CC7-EC4E-DF4A-92CE-15154C82B2A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748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U</a:t>
            </a:r>
            <a:r>
              <a:rPr lang="en-US" b="0" i="0" dirty="0">
                <a:solidFill>
                  <a:srgbClr val="000000"/>
                </a:solidFill>
                <a:effectLst/>
              </a:rPr>
              <a:t>nderlies various applications in quantum information processing</a:t>
            </a:r>
            <a:endParaRPr lang="en-US" dirty="0"/>
          </a:p>
          <a:p>
            <a:r>
              <a:rPr lang="en-US" b="0" i="0" dirty="0">
                <a:solidFill>
                  <a:srgbClr val="000000"/>
                </a:solidFill>
                <a:effectLst/>
              </a:rPr>
              <a:t>Describes the distinguishability of quantum systems in different states, and the process extracting information from quantum 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F6CC7-EC4E-DF4A-92CE-15154C82B2A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1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PoE: assign a single outcome to a set of target locations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F6CC7-EC4E-DF4A-92CE-15154C82B2A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121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measurement: compute the expected value of the z operator (measurement)</a:t>
            </a:r>
          </a:p>
          <a:p>
            <a:endParaRPr lang="en-US" dirty="0"/>
          </a:p>
          <a:p>
            <a:r>
              <a:rPr lang="en-US" dirty="0"/>
              <a:t>overall circuit with the Classifier component for the location prediction essentially equates to a circuit for quantum state discrimination (QSD), as the QSD problem also outputs a finite number of discrete outcomes</a:t>
            </a:r>
          </a:p>
          <a:p>
            <a:endParaRPr lang="en-US" dirty="0"/>
          </a:p>
          <a:p>
            <a:r>
              <a:rPr lang="en-US" dirty="0"/>
              <a:t>To output the predicted location in the continuous 2D space, we use a Regression Variant that outputs the location as an (x, y) point.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F803D-D614-1E41-BBB5-D7A852C4D1D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666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Evolution time = 1 </a:t>
            </a:r>
            <a:r>
              <a:rPr lang="en-US" dirty="0" err="1"/>
              <a:t>ms</a:t>
            </a:r>
            <a:endParaRPr lang="en-US" dirty="0"/>
          </a:p>
          <a:p>
            <a:r>
              <a:rPr lang="en-US" dirty="0"/>
              <a:t>Less than one micro watt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F6CC7-EC4E-DF4A-92CE-15154C82B2A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154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F6CC7-EC4E-DF4A-92CE-15154C82B2A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888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F6CC7-EC4E-DF4A-92CE-15154C82B2A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09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Binary: (detects an input / does not detect an input)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73E93D-4B11-B948-84B1-52AB8FA571A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357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larger T imply?</a:t>
            </a:r>
          </a:p>
          <a:p>
            <a:r>
              <a:rPr lang="en-US" dirty="0"/>
              <a:t>A larger T – a larger angle means U has a larger impact to the sensor</a:t>
            </a:r>
          </a:p>
          <a:p>
            <a:r>
              <a:rPr lang="en-US" dirty="0"/>
              <a:t>Larger number of n means it is harder for discrimination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F803D-D614-1E41-BBB5-D7A852C4D1D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279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73E93D-4B11-B948-84B1-52AB8FA571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3632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F803D-D614-1E41-BBB5-D7A852C4D1D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940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F803D-D614-1E41-BBB5-D7A852C4D1D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299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Dicke state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noBar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 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𝑤𝑡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</m:nary>
                  </m:oMath>
                </a14:m>
                <a:endParaRPr lang="en-US" b="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0" dirty="0"/>
                  <a:t>&gt;T proof: letting the pairwise inner products equal zero</a:t>
                </a:r>
              </a:p>
              <a:p>
                <a:r>
                  <a:rPr lang="en-US" dirty="0"/>
                  <a:t>&lt;T proof: symmetry of coefficient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Dicke state </a:t>
                </a:r>
                <a:r>
                  <a:rPr lang="en-US" b="0" i="0">
                    <a:latin typeface="Cambria Math" panose="02040503050406030204" pitchFamily="18" charset="0"/>
                  </a:rPr>
                  <a:t>|𝐷_𝑘^𝑛 ⟩=1/(</a:t>
                </a:r>
                <a:r>
                  <a:rPr lang="en-US" i="0">
                    <a:latin typeface="Cambria Math" panose="02040503050406030204" pitchFamily="18" charset="0"/>
                  </a:rPr>
                  <a:t>𝑛¦𝑘)</a:t>
                </a:r>
                <a:r>
                  <a:rPr lang="en-US" b="0" i="0">
                    <a:latin typeface="Cambria Math" panose="02040503050406030204" pitchFamily="18" charset="0"/>
                  </a:rPr>
                  <a:t>^2  ∑2_(𝑥∈{0,1}^𝑛,   𝑤𝑡(𝑥)=𝑘 )▒〖|𝑥⟩〗</a:t>
                </a:r>
                <a:endParaRPr lang="en-US" b="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0" dirty="0"/>
                  <a:t>&gt;T proof: letting the pairwise inner products equal zero</a:t>
                </a:r>
              </a:p>
              <a:p>
                <a:r>
                  <a:rPr lang="en-US" dirty="0"/>
                  <a:t>&lt;T proof: symmetry of coefficient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F803D-D614-1E41-BBB5-D7A852C4D1D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0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SQL arises from the Heisenberg uncertainty principle, [which states that there is a fundamental limit to the precision with which pairs of properties, such as position and momentum, can be simultaneously known]</a:t>
            </a:r>
          </a:p>
          <a:p>
            <a:endParaRPr lang="en-US" dirty="0"/>
          </a:p>
          <a:p>
            <a:r>
              <a:rPr lang="en-US" dirty="0"/>
              <a:t>SQL refers to the minimum level of quantum noise without using entanglement and squeezed states.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F6CC7-EC4E-DF4A-92CE-15154C82B2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18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much more sensitive than the classical antenna-based RF sensors.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F6CC7-EC4E-DF4A-92CE-15154C82B2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39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a geographic area, some authorized users</a:t>
            </a:r>
          </a:p>
          <a:p>
            <a:r>
              <a:rPr lang="en-US" dirty="0"/>
              <a:t>Crowdsourced a lot of sensors. Sensors report RSS</a:t>
            </a:r>
          </a:p>
          <a:p>
            <a:r>
              <a:rPr lang="en-US" dirty="0"/>
              <a:t>Three types of transmitters: Primary, secondary, intruders.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10DC0-D160-D548-A6A5-D54563D2106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04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10DC0-D160-D548-A6A5-D54563D210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87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10DC0-D160-D548-A6A5-D54563D2106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27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value of (power of the sum) of multiple signals </a:t>
            </a:r>
            <a:r>
              <a:rPr lang="en-US" sz="1200" i="1" dirty="0"/>
              <a:t>equals to</a:t>
            </a:r>
            <a:r>
              <a:rPr lang="en-US" sz="1200" dirty="0"/>
              <a:t> (sum of the powers) of those individual signals. linear power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10DC0-D160-D548-A6A5-D54563D2106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01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A29A2-0364-184D-804A-D20C2BED8873}" type="datetime1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3BAC-D3CE-9E46-80A0-E53A288A1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8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5CDDE-9006-2349-BB7A-673F7EE8DE4D}" type="datetime1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3BAC-D3CE-9E46-80A0-E53A288A1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35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AF89-A1DF-EA4B-B078-94C7B6CF670A}" type="datetime1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3BAC-D3CE-9E46-80A0-E53A288A1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9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3B3D-77F2-6745-96A0-39D3AEDC923B}" type="datetime1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3BAC-D3CE-9E46-80A0-E53A288A1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57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4AAA0-DD2F-C848-9258-6568FC7B7BBE}" type="datetime1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3BAC-D3CE-9E46-80A0-E53A288A1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45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A9884-78C8-5942-A3F3-A8CB3431F40C}" type="datetime1">
              <a:rPr lang="en-US" smtClean="0"/>
              <a:t>1/23/24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3BAC-D3CE-9E46-80A0-E53A288A1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63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E6F8E-2F05-ED4E-9128-E571CEE883EF}" type="datetime1">
              <a:rPr lang="en-US" smtClean="0"/>
              <a:t>1/23/24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3BAC-D3CE-9E46-80A0-E53A288A1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22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9A0F-1CFF-7D49-8BC5-98BAE2809207}" type="datetime1">
              <a:rPr lang="en-US" smtClean="0"/>
              <a:t>1/23/24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3BAC-D3CE-9E46-80A0-E53A288A1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64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A75B6-FFA3-DA46-9CB4-140326373C85}" type="datetime1">
              <a:rPr lang="en-US" smtClean="0"/>
              <a:t>1/23/24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3BAC-D3CE-9E46-80A0-E53A288A1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18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B131D-AE37-7B4F-95F1-4D72FD391DA0}" type="datetime1">
              <a:rPr lang="en-US" smtClean="0"/>
              <a:t>1/23/24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3BAC-D3CE-9E46-80A0-E53A288A1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19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3907-72D1-2A49-954F-A4FBD4681CA1}" type="datetime1">
              <a:rPr lang="en-US" smtClean="0"/>
              <a:t>1/23/24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3BAC-D3CE-9E46-80A0-E53A288A1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40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5F349-CCEA-5A47-8D0B-85DBDD92E52B}" type="datetime1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03BAC-D3CE-9E46-80A0-E53A288A1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1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svg"/><Relationship Id="rId3" Type="http://schemas.openxmlformats.org/officeDocument/2006/relationships/image" Target="../media/image39.sv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1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9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58.png"/><Relationship Id="rId5" Type="http://schemas.openxmlformats.org/officeDocument/2006/relationships/image" Target="../media/image1.png"/><Relationship Id="rId4" Type="http://schemas.openxmlformats.org/officeDocument/2006/relationships/image" Target="../media/image57.png"/><Relationship Id="rId9" Type="http://schemas.openxmlformats.org/officeDocument/2006/relationships/image" Target="../media/image61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1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1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64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1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81.svg"/><Relationship Id="rId11" Type="http://schemas.openxmlformats.org/officeDocument/2006/relationships/image" Target="../media/image83.svg"/><Relationship Id="rId5" Type="http://schemas.openxmlformats.org/officeDocument/2006/relationships/image" Target="../media/image80.png"/><Relationship Id="rId10" Type="http://schemas.openxmlformats.org/officeDocument/2006/relationships/image" Target="../media/image82.png"/><Relationship Id="rId4" Type="http://schemas.openxmlformats.org/officeDocument/2006/relationships/image" Target="../media/image79.png"/><Relationship Id="rId9" Type="http://schemas.openxmlformats.org/officeDocument/2006/relationships/image" Target="../media/image15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13" Type="http://schemas.openxmlformats.org/officeDocument/2006/relationships/image" Target="../media/image740.png"/><Relationship Id="rId3" Type="http://schemas.openxmlformats.org/officeDocument/2006/relationships/image" Target="../media/image640.png"/><Relationship Id="rId7" Type="http://schemas.openxmlformats.org/officeDocument/2006/relationships/image" Target="../media/image680.png"/><Relationship Id="rId12" Type="http://schemas.openxmlformats.org/officeDocument/2006/relationships/image" Target="../media/image730.png"/><Relationship Id="rId2" Type="http://schemas.openxmlformats.org/officeDocument/2006/relationships/image" Target="../media/image630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0.png"/><Relationship Id="rId11" Type="http://schemas.openxmlformats.org/officeDocument/2006/relationships/image" Target="../media/image720.png"/><Relationship Id="rId5" Type="http://schemas.openxmlformats.org/officeDocument/2006/relationships/image" Target="../media/image660.png"/><Relationship Id="rId15" Type="http://schemas.openxmlformats.org/officeDocument/2006/relationships/image" Target="../media/image750.png"/><Relationship Id="rId10" Type="http://schemas.openxmlformats.org/officeDocument/2006/relationships/image" Target="../media/image710.png"/><Relationship Id="rId4" Type="http://schemas.openxmlformats.org/officeDocument/2006/relationships/image" Target="../media/image650.png"/><Relationship Id="rId9" Type="http://schemas.openxmlformats.org/officeDocument/2006/relationships/image" Target="../media/image700.png"/><Relationship Id="rId1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1.png"/><Relationship Id="rId4" Type="http://schemas.openxmlformats.org/officeDocument/2006/relationships/image" Target="../media/image89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00.png"/><Relationship Id="rId4" Type="http://schemas.openxmlformats.org/officeDocument/2006/relationships/image" Target="../media/image9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9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0.png"/><Relationship Id="rId5" Type="http://schemas.openxmlformats.org/officeDocument/2006/relationships/image" Target="../media/image1070.png"/><Relationship Id="rId10" Type="http://schemas.openxmlformats.org/officeDocument/2006/relationships/image" Target="../media/image102.png"/><Relationship Id="rId4" Type="http://schemas.openxmlformats.org/officeDocument/2006/relationships/image" Target="../media/image100.png"/><Relationship Id="rId9" Type="http://schemas.openxmlformats.org/officeDocument/2006/relationships/image" Target="../media/image10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021.png"/><Relationship Id="rId18" Type="http://schemas.openxmlformats.org/officeDocument/2006/relationships/image" Target="../media/image103.png"/><Relationship Id="rId3" Type="http://schemas.openxmlformats.org/officeDocument/2006/relationships/image" Target="../media/image111.png"/><Relationship Id="rId7" Type="http://schemas.openxmlformats.org/officeDocument/2006/relationships/image" Target="../media/image110.png"/><Relationship Id="rId12" Type="http://schemas.openxmlformats.org/officeDocument/2006/relationships/image" Target="../media/image119.png"/><Relationship Id="rId17" Type="http://schemas.openxmlformats.org/officeDocument/2006/relationships/image" Target="../media/image1.png"/><Relationship Id="rId2" Type="http://schemas.openxmlformats.org/officeDocument/2006/relationships/image" Target="../media/image1010.png"/><Relationship Id="rId16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09.png"/><Relationship Id="rId15" Type="http://schemas.openxmlformats.org/officeDocument/2006/relationships/image" Target="../media/image115.png"/><Relationship Id="rId10" Type="http://schemas.openxmlformats.org/officeDocument/2006/relationships/image" Target="../media/image117.png"/><Relationship Id="rId4" Type="http://schemas.openxmlformats.org/officeDocument/2006/relationships/image" Target="../media/image112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4.png"/><Relationship Id="rId18" Type="http://schemas.openxmlformats.org/officeDocument/2006/relationships/image" Target="../media/image127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22.png"/><Relationship Id="rId17" Type="http://schemas.openxmlformats.org/officeDocument/2006/relationships/image" Target="../media/image126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png"/><Relationship Id="rId11" Type="http://schemas.openxmlformats.org/officeDocument/2006/relationships/image" Target="../media/image590.png"/><Relationship Id="rId5" Type="http://schemas.openxmlformats.org/officeDocument/2006/relationships/image" Target="../media/image106.png"/><Relationship Id="rId15" Type="http://schemas.openxmlformats.org/officeDocument/2006/relationships/image" Target="../media/image1020.png"/><Relationship Id="rId4" Type="http://schemas.openxmlformats.org/officeDocument/2006/relationships/image" Target="../media/image105.png"/><Relationship Id="rId14" Type="http://schemas.openxmlformats.org/officeDocument/2006/relationships/image" Target="../media/image12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8.png"/><Relationship Id="rId18" Type="http://schemas.openxmlformats.org/officeDocument/2006/relationships/image" Target="../media/image143.png"/><Relationship Id="rId3" Type="http://schemas.openxmlformats.org/officeDocument/2006/relationships/image" Target="../media/image129.jpeg"/><Relationship Id="rId21" Type="http://schemas.openxmlformats.org/officeDocument/2006/relationships/image" Target="../media/image146.png"/><Relationship Id="rId7" Type="http://schemas.openxmlformats.org/officeDocument/2006/relationships/image" Target="../media/image133.png"/><Relationship Id="rId12" Type="http://schemas.openxmlformats.org/officeDocument/2006/relationships/image" Target="../media/image137.png"/><Relationship Id="rId17" Type="http://schemas.openxmlformats.org/officeDocument/2006/relationships/image" Target="../media/image142.png"/><Relationship Id="rId2" Type="http://schemas.openxmlformats.org/officeDocument/2006/relationships/image" Target="../media/image128.jpeg"/><Relationship Id="rId16" Type="http://schemas.openxmlformats.org/officeDocument/2006/relationships/image" Target="../media/image141.png"/><Relationship Id="rId20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image" Target="../media/image1.png"/><Relationship Id="rId24" Type="http://schemas.openxmlformats.org/officeDocument/2006/relationships/image" Target="../media/image149.png"/><Relationship Id="rId5" Type="http://schemas.openxmlformats.org/officeDocument/2006/relationships/image" Target="../media/image131.jpeg"/><Relationship Id="rId15" Type="http://schemas.openxmlformats.org/officeDocument/2006/relationships/image" Target="../media/image140.png"/><Relationship Id="rId23" Type="http://schemas.openxmlformats.org/officeDocument/2006/relationships/image" Target="../media/image148.png"/><Relationship Id="rId10" Type="http://schemas.openxmlformats.org/officeDocument/2006/relationships/image" Target="../media/image136.png"/><Relationship Id="rId19" Type="http://schemas.openxmlformats.org/officeDocument/2006/relationships/image" Target="../media/image144.png"/><Relationship Id="rId4" Type="http://schemas.openxmlformats.org/officeDocument/2006/relationships/image" Target="../media/image130.jpeg"/><Relationship Id="rId9" Type="http://schemas.openxmlformats.org/officeDocument/2006/relationships/image" Target="../media/image135.png"/><Relationship Id="rId14" Type="http://schemas.openxmlformats.org/officeDocument/2006/relationships/image" Target="../media/image139.png"/><Relationship Id="rId22" Type="http://schemas.openxmlformats.org/officeDocument/2006/relationships/image" Target="../media/image14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CAE46-5019-E524-0D6D-F9AED7011F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2459" y="660153"/>
            <a:ext cx="10263188" cy="1655762"/>
          </a:xfrm>
        </p:spPr>
        <p:txBody>
          <a:bodyPr>
            <a:noAutofit/>
          </a:bodyPr>
          <a:lstStyle/>
          <a:p>
            <a:r>
              <a:rPr lang="en-US" sz="4000" b="1" dirty="0"/>
              <a:t>Transmitter Localization and Optimizing Initial State in Classical/Quantum Sensor Networks</a:t>
            </a:r>
            <a:endParaRPr lang="en-US" sz="4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585C2C-3782-29B5-05CC-B178180AFB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54377"/>
            <a:ext cx="9144000" cy="989023"/>
          </a:xfrm>
        </p:spPr>
        <p:txBody>
          <a:bodyPr/>
          <a:lstStyle/>
          <a:p>
            <a:r>
              <a:rPr lang="en-US" sz="2400" dirty="0"/>
              <a:t>Thesis Defense – Jan. 23, 2024</a:t>
            </a:r>
          </a:p>
          <a:p>
            <a:r>
              <a:rPr lang="en-US" sz="2800" dirty="0"/>
              <a:t>Caitao Zhan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76559-D291-9BA8-E8F7-B79551450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3BAC-D3CE-9E46-80A0-E53A288A19C3}" type="slidenum">
              <a:rPr lang="en-US" smtClean="0"/>
              <a:t>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4EEED8-46B6-2C8D-991D-40761B305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0" y="5937497"/>
            <a:ext cx="2794000" cy="5207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DD9433BC-9ED4-280F-C6D4-A0E434CE66A3}"/>
              </a:ext>
            </a:extLst>
          </p:cNvPr>
          <p:cNvSpPr txBox="1">
            <a:spLocks/>
          </p:cNvSpPr>
          <p:nvPr/>
        </p:nvSpPr>
        <p:spPr>
          <a:xfrm>
            <a:off x="567153" y="4887350"/>
            <a:ext cx="11353800" cy="989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Committee: Himanshu Gupta, Samir Das, C.R. Ramakrishnan, Nengkun Yu, Mark Hillery</a:t>
            </a:r>
          </a:p>
        </p:txBody>
      </p:sp>
    </p:spTree>
    <p:extLst>
      <p:ext uri="{BB962C8B-B14F-4D97-AF65-F5344CB8AC3E}">
        <p14:creationId xmlns:p14="http://schemas.microsoft.com/office/powerpoint/2010/main" val="131478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"/>
    </mc:Choice>
    <mc:Fallback xmlns="">
      <p:transition spd="slow" advTm="82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>
            <a:extLst>
              <a:ext uri="{FF2B5EF4-FFF2-40B4-BE49-F238E27FC236}">
                <a16:creationId xmlns:a16="http://schemas.microsoft.com/office/drawing/2014/main" id="{BD5D990C-1768-1846-824F-DD61993EA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968" y="4119331"/>
            <a:ext cx="7112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2AF73F3-77D8-244B-8321-FFE69EC088A4}"/>
              </a:ext>
            </a:extLst>
          </p:cNvPr>
          <p:cNvSpPr txBox="1"/>
          <p:nvPr/>
        </p:nvSpPr>
        <p:spPr>
          <a:xfrm>
            <a:off x="6970048" y="4879187"/>
            <a:ext cx="1880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Authorized user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782572-93AC-D443-8378-67C740D47C30}"/>
              </a:ext>
            </a:extLst>
          </p:cNvPr>
          <p:cNvSpPr txBox="1"/>
          <p:nvPr/>
        </p:nvSpPr>
        <p:spPr>
          <a:xfrm>
            <a:off x="9425860" y="3943882"/>
            <a:ext cx="1123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Intruder </a:t>
            </a:r>
          </a:p>
        </p:txBody>
      </p:sp>
      <p:pic>
        <p:nvPicPr>
          <p:cNvPr id="27" name="Picture 27">
            <a:extLst>
              <a:ext uri="{FF2B5EF4-FFF2-40B4-BE49-F238E27FC236}">
                <a16:creationId xmlns:a16="http://schemas.microsoft.com/office/drawing/2014/main" id="{2C478B82-519F-D742-B467-D8B5AD3E3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127" y="4134632"/>
            <a:ext cx="394515" cy="47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072D740-AD49-DE4C-837A-4932F08F5DD3}"/>
              </a:ext>
            </a:extLst>
          </p:cNvPr>
          <p:cNvSpPr txBox="1"/>
          <p:nvPr/>
        </p:nvSpPr>
        <p:spPr>
          <a:xfrm>
            <a:off x="7910402" y="2643249"/>
            <a:ext cx="963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Sensor </a:t>
            </a:r>
          </a:p>
        </p:txBody>
      </p:sp>
      <p:pic>
        <p:nvPicPr>
          <p:cNvPr id="29" name="Picture 27">
            <a:extLst>
              <a:ext uri="{FF2B5EF4-FFF2-40B4-BE49-F238E27FC236}">
                <a16:creationId xmlns:a16="http://schemas.microsoft.com/office/drawing/2014/main" id="{5760DD16-AB00-EE42-92FF-7C4DA256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952" y="3478470"/>
            <a:ext cx="394515" cy="47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6DBF41C-4D4A-BA4F-9B48-29D2500DA828}"/>
              </a:ext>
            </a:extLst>
          </p:cNvPr>
          <p:cNvSpPr/>
          <p:nvPr/>
        </p:nvSpPr>
        <p:spPr>
          <a:xfrm>
            <a:off x="3519623" y="3334058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73F9E74-EEF8-7F4C-868C-89BA5771903C}"/>
              </a:ext>
            </a:extLst>
          </p:cNvPr>
          <p:cNvSpPr/>
          <p:nvPr/>
        </p:nvSpPr>
        <p:spPr>
          <a:xfrm>
            <a:off x="1933382" y="3343734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17F1B36-41C5-7F4D-819E-973F31362551}"/>
              </a:ext>
            </a:extLst>
          </p:cNvPr>
          <p:cNvSpPr/>
          <p:nvPr/>
        </p:nvSpPr>
        <p:spPr>
          <a:xfrm>
            <a:off x="4231421" y="5030705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009A4C7-316E-A745-B37A-390732F43C21}"/>
              </a:ext>
            </a:extLst>
          </p:cNvPr>
          <p:cNvSpPr/>
          <p:nvPr/>
        </p:nvSpPr>
        <p:spPr>
          <a:xfrm>
            <a:off x="2089826" y="5249061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BD0C664-AB9D-E244-AC35-98AB33C7EBDF}"/>
              </a:ext>
            </a:extLst>
          </p:cNvPr>
          <p:cNvSpPr/>
          <p:nvPr/>
        </p:nvSpPr>
        <p:spPr>
          <a:xfrm>
            <a:off x="6358351" y="2880667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19F0030-A6FA-1C4B-AEAA-EC815738B65F}"/>
              </a:ext>
            </a:extLst>
          </p:cNvPr>
          <p:cNvSpPr/>
          <p:nvPr/>
        </p:nvSpPr>
        <p:spPr>
          <a:xfrm>
            <a:off x="6444872" y="3783989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5E54698-02E2-D14C-852D-682A1F068809}"/>
              </a:ext>
            </a:extLst>
          </p:cNvPr>
          <p:cNvSpPr/>
          <p:nvPr/>
        </p:nvSpPr>
        <p:spPr>
          <a:xfrm>
            <a:off x="8148412" y="2269890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2DB8756-A287-384A-9D2B-9E0DED451F99}"/>
              </a:ext>
            </a:extLst>
          </p:cNvPr>
          <p:cNvSpPr/>
          <p:nvPr/>
        </p:nvSpPr>
        <p:spPr>
          <a:xfrm>
            <a:off x="9919294" y="5030705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3B1BF75-85F8-0043-9F3D-A4E036396521}"/>
              </a:ext>
            </a:extLst>
          </p:cNvPr>
          <p:cNvSpPr/>
          <p:nvPr/>
        </p:nvSpPr>
        <p:spPr>
          <a:xfrm>
            <a:off x="4549281" y="2187793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154BE63-49CB-FC48-816A-2A2469F1BEC1}"/>
              </a:ext>
            </a:extLst>
          </p:cNvPr>
          <p:cNvSpPr/>
          <p:nvPr/>
        </p:nvSpPr>
        <p:spPr>
          <a:xfrm>
            <a:off x="4885757" y="4008810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051BC1E-ADFB-B946-A7BD-929E51E7D329}"/>
              </a:ext>
            </a:extLst>
          </p:cNvPr>
          <p:cNvSpPr/>
          <p:nvPr/>
        </p:nvSpPr>
        <p:spPr>
          <a:xfrm>
            <a:off x="5506535" y="5759603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42E98DE-8F13-FA40-8E31-EF9240DBEABD}"/>
              </a:ext>
            </a:extLst>
          </p:cNvPr>
          <p:cNvSpPr/>
          <p:nvPr/>
        </p:nvSpPr>
        <p:spPr>
          <a:xfrm>
            <a:off x="7133629" y="5614821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Line Callout 1 49">
            <a:extLst>
              <a:ext uri="{FF2B5EF4-FFF2-40B4-BE49-F238E27FC236}">
                <a16:creationId xmlns:a16="http://schemas.microsoft.com/office/drawing/2014/main" id="{66D69741-7C4E-F44F-9B53-5482B6313E47}"/>
              </a:ext>
            </a:extLst>
          </p:cNvPr>
          <p:cNvSpPr/>
          <p:nvPr/>
        </p:nvSpPr>
        <p:spPr>
          <a:xfrm>
            <a:off x="875568" y="4027449"/>
            <a:ext cx="1397138" cy="769310"/>
          </a:xfrm>
          <a:prstGeom prst="borderCallout1">
            <a:avLst>
              <a:gd name="adj1" fmla="val 49288"/>
              <a:gd name="adj2" fmla="val 103071"/>
              <a:gd name="adj3" fmla="val 40534"/>
              <a:gd name="adj4" fmla="val 141763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Location?</a:t>
            </a:r>
          </a:p>
        </p:txBody>
      </p:sp>
      <p:sp>
        <p:nvSpPr>
          <p:cNvPr id="51" name="Line Callout 1 50">
            <a:extLst>
              <a:ext uri="{FF2B5EF4-FFF2-40B4-BE49-F238E27FC236}">
                <a16:creationId xmlns:a16="http://schemas.microsoft.com/office/drawing/2014/main" id="{D1F739EF-1CCB-B841-B5D3-1D1A6A840264}"/>
              </a:ext>
            </a:extLst>
          </p:cNvPr>
          <p:cNvSpPr/>
          <p:nvPr/>
        </p:nvSpPr>
        <p:spPr>
          <a:xfrm>
            <a:off x="9466150" y="2316346"/>
            <a:ext cx="1397138" cy="769310"/>
          </a:xfrm>
          <a:prstGeom prst="borderCallout1">
            <a:avLst>
              <a:gd name="adj1" fmla="val 107336"/>
              <a:gd name="adj2" fmla="val 49799"/>
              <a:gd name="adj3" fmla="val 152484"/>
              <a:gd name="adj4" fmla="val 35219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Location?</a:t>
            </a:r>
          </a:p>
        </p:txBody>
      </p:sp>
      <p:pic>
        <p:nvPicPr>
          <p:cNvPr id="52" name="Picture 27">
            <a:extLst>
              <a:ext uri="{FF2B5EF4-FFF2-40B4-BE49-F238E27FC236}">
                <a16:creationId xmlns:a16="http://schemas.microsoft.com/office/drawing/2014/main" id="{DAE56D0F-C447-AB4A-8979-8CD56FD7C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196" y="3465108"/>
            <a:ext cx="394515" cy="47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FDF51528-EFB4-9645-9C68-5827BC11501A}"/>
              </a:ext>
            </a:extLst>
          </p:cNvPr>
          <p:cNvSpPr txBox="1"/>
          <p:nvPr/>
        </p:nvSpPr>
        <p:spPr>
          <a:xfrm>
            <a:off x="3951316" y="5414766"/>
            <a:ext cx="963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Sensor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334BF7-7950-5449-8DD2-38D70795B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70E69-9A36-FF43-AAB6-512872AE61C0}" type="slidenum">
              <a:rPr lang="en-US" smtClean="0"/>
              <a:t>10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BCB5ADE-0225-18F0-BD68-D7AE2B413EB2}"/>
              </a:ext>
            </a:extLst>
          </p:cNvPr>
          <p:cNvSpPr txBox="1">
            <a:spLocks/>
          </p:cNvSpPr>
          <p:nvPr/>
        </p:nvSpPr>
        <p:spPr>
          <a:xfrm>
            <a:off x="690695" y="4805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Part 1.1 -- Efficient Localization of Multiple Intruders in Shared Spectrum Systems (IPSN 2020)</a:t>
            </a:r>
          </a:p>
        </p:txBody>
      </p:sp>
      <p:pic>
        <p:nvPicPr>
          <p:cNvPr id="2" name="Picture 17">
            <a:extLst>
              <a:ext uri="{FF2B5EF4-FFF2-40B4-BE49-F238E27FC236}">
                <a16:creationId xmlns:a16="http://schemas.microsoft.com/office/drawing/2014/main" id="{58C84C35-4EBA-7E44-5F56-F37A61B0E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271" y="2063874"/>
            <a:ext cx="7112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C5697A-6C86-CB95-C509-320147915E2A}"/>
              </a:ext>
            </a:extLst>
          </p:cNvPr>
          <p:cNvSpPr txBox="1"/>
          <p:nvPr/>
        </p:nvSpPr>
        <p:spPr>
          <a:xfrm>
            <a:off x="2304016" y="2843159"/>
            <a:ext cx="1880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Authorized user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71F82-E11D-08A5-91E9-90263213E15B}"/>
              </a:ext>
            </a:extLst>
          </p:cNvPr>
          <p:cNvSpPr txBox="1"/>
          <p:nvPr/>
        </p:nvSpPr>
        <p:spPr>
          <a:xfrm>
            <a:off x="2632290" y="4576790"/>
            <a:ext cx="1123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Intruder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51423A-BC88-AEEC-7E34-E8416ED6AD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89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94"/>
    </mc:Choice>
    <mc:Fallback xmlns="">
      <p:transition spd="slow" advTm="24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8" grpId="0"/>
      <p:bldP spid="3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4" grpId="0"/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E6CCE-33E9-194B-9AA3-36F824CAB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0E20E-CA2C-614F-BB51-D3F8BD9B0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1614"/>
            <a:ext cx="11353800" cy="5318586"/>
          </a:xfrm>
        </p:spPr>
        <p:txBody>
          <a:bodyPr>
            <a:normAutofit/>
          </a:bodyPr>
          <a:lstStyle/>
          <a:p>
            <a:pPr algn="just"/>
            <a:r>
              <a:rPr lang="en-US" b="1" dirty="0"/>
              <a:t>MTL-SS</a:t>
            </a:r>
            <a:r>
              <a:rPr lang="en-US" dirty="0"/>
              <a:t>: given the observations from the sensors, locate the</a:t>
            </a:r>
            <a:r>
              <a:rPr lang="zh-CN" altLang="en-US" dirty="0"/>
              <a:t> </a:t>
            </a:r>
            <a:r>
              <a:rPr lang="en-US" altLang="zh-CN" dirty="0"/>
              <a:t>intruders</a:t>
            </a:r>
          </a:p>
          <a:p>
            <a:pPr algn="just"/>
            <a:endParaRPr lang="en-US" altLang="zh-CN" sz="1400" dirty="0"/>
          </a:p>
          <a:p>
            <a:pPr marL="0" indent="0" algn="just">
              <a:buNone/>
            </a:pPr>
            <a:r>
              <a:rPr lang="en-US" altLang="zh-CN" dirty="0"/>
              <a:t>Challenges: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Sensor receives only an </a:t>
            </a:r>
            <a:r>
              <a:rPr lang="en-US" i="1" dirty="0"/>
              <a:t>aggregated</a:t>
            </a:r>
            <a:r>
              <a:rPr lang="en-US" dirty="0"/>
              <a:t> </a:t>
            </a:r>
            <a:r>
              <a:rPr lang="en-US" i="1" dirty="0"/>
              <a:t>sum of the signals </a:t>
            </a:r>
            <a:r>
              <a:rPr lang="en-US" dirty="0"/>
              <a:t>from the multiple intruders transmitting </a:t>
            </a:r>
            <a:r>
              <a:rPr lang="en-US" i="1" dirty="0"/>
              <a:t>simultaneously</a:t>
            </a:r>
            <a:r>
              <a:rPr lang="en-US" dirty="0"/>
              <a:t>. Signal assume not-separatable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Multiple targets to localize, some might be </a:t>
            </a:r>
            <a:r>
              <a:rPr lang="en-US" i="1" dirty="0"/>
              <a:t>close to each other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Dynamically changing authorized users in the background.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r>
              <a:rPr lang="en-US" b="1" dirty="0"/>
              <a:t>MTL</a:t>
            </a:r>
            <a:r>
              <a:rPr lang="en-US" dirty="0"/>
              <a:t>: not considering background authorized users</a:t>
            </a:r>
          </a:p>
          <a:p>
            <a:pPr lvl="1"/>
            <a:r>
              <a:rPr lang="en-US" altLang="zh-CN" dirty="0"/>
              <a:t>Background authorized user issue can be solved using online training technique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algn="just"/>
            <a:endParaRPr lang="en-US" altLang="zh-CN" dirty="0"/>
          </a:p>
          <a:p>
            <a:pPr algn="just"/>
            <a:endParaRPr lang="en-US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4A827-A1D4-F543-8B30-59D8487D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70E69-9A36-FF43-AAB6-512872AE61C0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45F708-D519-37DA-2AC1-F93C91DA8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91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62"/>
    </mc:Choice>
    <mc:Fallback xmlns="">
      <p:transition spd="slow" advTm="68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ADB63-A89A-8942-B75B-46A98014D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2063761" cy="1325563"/>
          </a:xfrm>
        </p:spPr>
        <p:txBody>
          <a:bodyPr>
            <a:noAutofit/>
          </a:bodyPr>
          <a:lstStyle/>
          <a:p>
            <a:r>
              <a:rPr lang="en-US" sz="4000" dirty="0"/>
              <a:t>High-level Approach: Maximum a Posterior (MAP)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AB9E31-9A06-8D42-A527-0D5AA977F2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8640" y="1573122"/>
                <a:ext cx="7302137" cy="3332580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A hypothesis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a configuration of intruders, a set of (location, power) pairs. </a:t>
                </a:r>
              </a:p>
              <a:p>
                <a:r>
                  <a:rPr lang="en-US" dirty="0"/>
                  <a:t>Training data: Probability distributions (PDs) of RSS at sensor locations for each hypothesis</a:t>
                </a:r>
              </a:p>
              <a:p>
                <a:r>
                  <a:rPr lang="en-US" dirty="0"/>
                  <a:t>MAP: Given actual sensor observations of RSS, compute the following Bayes formula and pick the most likely hypothesis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AB9E31-9A06-8D42-A527-0D5AA977F2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8640" y="1573122"/>
                <a:ext cx="7302137" cy="3332580"/>
              </a:xfrm>
              <a:blipFill>
                <a:blip r:embed="rId4"/>
                <a:stretch>
                  <a:fillRect l="-1563" t="-3030" r="-3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A6EA3-C175-874B-B30D-1BBED8FC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70E69-9A36-FF43-AAB6-512872AE61C0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EBB53B8-3209-E44D-97FE-316C34412299}"/>
                  </a:ext>
                </a:extLst>
              </p:cNvPr>
              <p:cNvSpPr/>
              <p:nvPr/>
            </p:nvSpPr>
            <p:spPr>
              <a:xfrm>
                <a:off x="548640" y="5167312"/>
                <a:ext cx="5419609" cy="10774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280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)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 |</m:t>
                              </m:r>
                              <m:r>
                                <m:rPr>
                                  <m:lit/>
                                </m:rPr>
                                <a:rPr lang="en-US" sz="2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EBB53B8-3209-E44D-97FE-316C344122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" y="5167312"/>
                <a:ext cx="5419609" cy="1077474"/>
              </a:xfrm>
              <a:prstGeom prst="rect">
                <a:avLst/>
              </a:prstGeom>
              <a:blipFill>
                <a:blip r:embed="rId5"/>
                <a:stretch>
                  <a:fillRect t="-18824" b="-8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38667FD-4333-6842-9E02-480BAD1130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0571" y="1690688"/>
            <a:ext cx="3083258" cy="30296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BFBD79-653B-8A46-8AA0-6B363D01FC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9818" y="3977595"/>
            <a:ext cx="673100" cy="660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D93BA7-6FD4-DC40-9A25-C5994A23F87E}"/>
              </a:ext>
            </a:extLst>
          </p:cNvPr>
          <p:cNvSpPr txBox="1"/>
          <p:nvPr/>
        </p:nvSpPr>
        <p:spPr>
          <a:xfrm>
            <a:off x="8545180" y="4905702"/>
            <a:ext cx="2970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single hypothesis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DBD31E3-1A37-363A-F822-3F80F0ECD441}"/>
              </a:ext>
            </a:extLst>
          </p:cNvPr>
          <p:cNvCxnSpPr>
            <a:cxnSpLocks/>
          </p:cNvCxnSpPr>
          <p:nvPr/>
        </p:nvCxnSpPr>
        <p:spPr>
          <a:xfrm>
            <a:off x="1762125" y="5139141"/>
            <a:ext cx="0" cy="33773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5804A4C-3C75-C48C-81D2-8ED1D8A908F6}"/>
              </a:ext>
            </a:extLst>
          </p:cNvPr>
          <p:cNvSpPr txBox="1"/>
          <p:nvPr/>
        </p:nvSpPr>
        <p:spPr>
          <a:xfrm>
            <a:off x="708472" y="4797980"/>
            <a:ext cx="1920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actual observation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1379A9F2-324B-A464-EA9C-35D370B07F69}"/>
              </a:ext>
            </a:extLst>
          </p:cNvPr>
          <p:cNvSpPr/>
          <p:nvPr/>
        </p:nvSpPr>
        <p:spPr>
          <a:xfrm rot="16200000">
            <a:off x="3525567" y="4528486"/>
            <a:ext cx="261610" cy="1086667"/>
          </a:xfrm>
          <a:prstGeom prst="rightBrace">
            <a:avLst>
              <a:gd name="adj1" fmla="val 32692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04B72A-5A79-0AF2-231E-8D00962F6812}"/>
              </a:ext>
            </a:extLst>
          </p:cNvPr>
          <p:cNvSpPr txBox="1"/>
          <p:nvPr/>
        </p:nvSpPr>
        <p:spPr>
          <a:xfrm>
            <a:off x="2789279" y="4610190"/>
            <a:ext cx="2194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PD from training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2F8272-BD24-CCF6-8BC9-8EECC8D8F3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243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31"/>
    </mc:Choice>
    <mc:Fallback xmlns="">
      <p:transition spd="slow" advTm="62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  <p:bldP spid="9" grpId="0"/>
      <p:bldP spid="13" grpId="0"/>
      <p:bldP spid="15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3D728-0BE6-8743-930A-1AB99AAFE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 &amp; Cons of 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2E858-3CAC-6F4F-BBC8-97388CDCF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20720" cy="4667250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/>
              <a:t>Pros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/>
              <a:t>Optimal classification accuracy 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/>
              <a:t>No need to assume a propagation model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/>
              <a:t>Allows to estimate intruders’ power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/>
              <a:t>Extends to solve MTL-SS problem with background users</a:t>
            </a:r>
          </a:p>
          <a:p>
            <a:pPr marL="457200" lvl="1" indent="0">
              <a:buNone/>
            </a:pPr>
            <a:endParaRPr lang="en-US" sz="2800" dirty="0"/>
          </a:p>
          <a:p>
            <a:r>
              <a:rPr lang="en-US" sz="3200" dirty="0"/>
              <a:t>Cons: 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/>
              <a:t>High computation cost</a:t>
            </a:r>
          </a:p>
          <a:p>
            <a:pPr lvl="2"/>
            <a:r>
              <a:rPr lang="en-US" sz="2600" dirty="0"/>
              <a:t>Divide-and-conquer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/>
              <a:t>High training cost</a:t>
            </a:r>
          </a:p>
          <a:p>
            <a:pPr lvl="2"/>
            <a:r>
              <a:rPr lang="en-US" sz="2600" dirty="0"/>
              <a:t>Novel Interpolation</a:t>
            </a:r>
          </a:p>
          <a:p>
            <a:pPr lvl="2"/>
            <a:r>
              <a:rPr lang="en-US" sz="2600" dirty="0"/>
              <a:t>Only train for a single intruder, assuming conditional independence, and utilizing (linear) power summations for constructing multiple intruder data</a:t>
            </a:r>
          </a:p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7907244-63ED-1F4E-8FEC-DE06EB99E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70E69-9A36-FF43-AAB6-512872AE61C0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8F48DA-BFA9-F4DB-959A-5FD6F7654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43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40"/>
    </mc:Choice>
    <mc:Fallback xmlns="">
      <p:transition spd="slow" advTm="49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0E5404A-85B6-4F43-9CE4-7803C7F80377}"/>
                  </a:ext>
                </a:extLst>
              </p:cNvPr>
              <p:cNvSpPr/>
              <p:nvPr/>
            </p:nvSpPr>
            <p:spPr>
              <a:xfrm>
                <a:off x="735011" y="1690688"/>
                <a:ext cx="10907092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/>
                  <a:t>Core idea: Divide-and-conquer</a:t>
                </a:r>
              </a:p>
              <a:p>
                <a:pPr marL="514350" indent="-514350" algn="just">
                  <a:buFont typeface="+mj-lt"/>
                  <a:buAutoNum type="arabicPeriod"/>
                </a:pPr>
                <a:r>
                  <a:rPr lang="en-US" sz="2600" dirty="0"/>
                  <a:t>Far-away isolated intruders can be localized independently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600" dirty="0"/>
                  <a:t> Procedure 1</a:t>
                </a:r>
              </a:p>
              <a:p>
                <a:pPr marL="514350" indent="-514350" algn="just">
                  <a:buFont typeface="+mj-lt"/>
                  <a:buAutoNum type="arabicPeriod"/>
                </a:pPr>
                <a:r>
                  <a:rPr lang="en-US" sz="2600" dirty="0"/>
                  <a:t>Close-by intruders in a cluster are localized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2600" dirty="0"/>
                  <a:t>Procedure 2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0E5404A-85B6-4F43-9CE4-7803C7F803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011" y="1690688"/>
                <a:ext cx="10907092" cy="1323439"/>
              </a:xfrm>
              <a:prstGeom prst="rect">
                <a:avLst/>
              </a:prstGeom>
              <a:blipFill>
                <a:blip r:embed="rId4"/>
                <a:stretch>
                  <a:fillRect l="-1164" t="-3774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>
            <a:extLst>
              <a:ext uri="{FF2B5EF4-FFF2-40B4-BE49-F238E27FC236}">
                <a16:creationId xmlns:a16="http://schemas.microsoft.com/office/drawing/2014/main" id="{8DC59BDD-C3C6-7341-93D5-292245EAD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MAP*: Optimizing MAP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A865B09-5E85-1C43-A8F6-8B75EEA10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900" y="3581536"/>
            <a:ext cx="5157787" cy="627192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Procedure 1: isolated intruders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230BABB-6313-274A-8199-8C39470D6E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500" y="4346493"/>
            <a:ext cx="5548311" cy="1203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Hypothesis represents a single intruder</a:t>
            </a:r>
          </a:p>
          <a:p>
            <a:pPr marL="0" indent="0">
              <a:buNone/>
            </a:pPr>
            <a:r>
              <a:rPr lang="en-US" sz="2600" dirty="0"/>
              <a:t>Run MAP at appropriate local areas</a:t>
            </a:r>
          </a:p>
          <a:p>
            <a:endParaRPr lang="en-US" sz="26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944CBA8-42BA-8045-9228-0C2F136DAE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30902" y="3581536"/>
            <a:ext cx="5981064" cy="627192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Procedure 2: Multiple intruders close-by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BCB76F7-7AA9-5849-8060-277EA6700A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30902" y="4347965"/>
            <a:ext cx="6515099" cy="20365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Hypothesis represents two or three intruders</a:t>
            </a:r>
          </a:p>
          <a:p>
            <a:pPr marL="0" indent="0">
              <a:buNone/>
            </a:pPr>
            <a:r>
              <a:rPr lang="en-US" sz="2600" dirty="0"/>
              <a:t>Construct multi-intruder PDs from training data </a:t>
            </a:r>
            <a:r>
              <a:rPr lang="en-US" sz="2600" i="1" dirty="0"/>
              <a:t>of single intruders</a:t>
            </a:r>
          </a:p>
          <a:p>
            <a:pPr marL="0" indent="0">
              <a:buNone/>
            </a:pPr>
            <a:r>
              <a:rPr lang="en-US" sz="2600" dirty="0"/>
              <a:t>Run MAP at appropriate areas</a:t>
            </a:r>
          </a:p>
          <a:p>
            <a:pPr marL="0" indent="0">
              <a:buNone/>
            </a:pPr>
            <a:endParaRPr lang="en-US" sz="2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7CD352-790F-D04C-A006-0EA7405B0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3776" y="6095729"/>
            <a:ext cx="2743200" cy="365125"/>
          </a:xfrm>
        </p:spPr>
        <p:txBody>
          <a:bodyPr/>
          <a:lstStyle/>
          <a:p>
            <a:fld id="{7DD70E69-9A36-FF43-AAB6-512872AE61C0}" type="slidenum">
              <a:rPr lang="en-US" smtClean="0"/>
              <a:t>14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5020EA-444D-8586-A05E-250A0B36C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991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18"/>
    </mc:Choice>
    <mc:Fallback xmlns="">
      <p:transition spd="slow" advTm="61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build="p"/>
      <p:bldP spid="9" grpId="0" build="p"/>
      <p:bldP spid="10" grpId="0" build="p"/>
      <p:bldP spid="11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E6CCE-33E9-194B-9AA3-36F824CAB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MAP* Illustration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334BF7-7950-5449-8DD2-38D70795B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70E69-9A36-FF43-AAB6-512872AE61C0}" type="slidenum">
              <a:rPr lang="en-US" smtClean="0"/>
              <a:t>15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782572-93AC-D443-8378-67C740D47C30}"/>
              </a:ext>
            </a:extLst>
          </p:cNvPr>
          <p:cNvSpPr txBox="1"/>
          <p:nvPr/>
        </p:nvSpPr>
        <p:spPr>
          <a:xfrm>
            <a:off x="10365208" y="3486996"/>
            <a:ext cx="1123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Intruder </a:t>
            </a:r>
          </a:p>
        </p:txBody>
      </p:sp>
      <p:pic>
        <p:nvPicPr>
          <p:cNvPr id="27" name="Picture 27">
            <a:extLst>
              <a:ext uri="{FF2B5EF4-FFF2-40B4-BE49-F238E27FC236}">
                <a16:creationId xmlns:a16="http://schemas.microsoft.com/office/drawing/2014/main" id="{2C478B82-519F-D742-B467-D8B5AD3E3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127" y="4134632"/>
            <a:ext cx="394515" cy="47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072D740-AD49-DE4C-837A-4932F08F5DD3}"/>
              </a:ext>
            </a:extLst>
          </p:cNvPr>
          <p:cNvSpPr txBox="1"/>
          <p:nvPr/>
        </p:nvSpPr>
        <p:spPr>
          <a:xfrm>
            <a:off x="9067412" y="2529475"/>
            <a:ext cx="963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Sensor </a:t>
            </a:r>
          </a:p>
        </p:txBody>
      </p:sp>
      <p:pic>
        <p:nvPicPr>
          <p:cNvPr id="29" name="Picture 27">
            <a:extLst>
              <a:ext uri="{FF2B5EF4-FFF2-40B4-BE49-F238E27FC236}">
                <a16:creationId xmlns:a16="http://schemas.microsoft.com/office/drawing/2014/main" id="{5760DD16-AB00-EE42-92FF-7C4DA256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300" y="3021584"/>
            <a:ext cx="394515" cy="47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6DBF41C-4D4A-BA4F-9B48-29D2500DA828}"/>
              </a:ext>
            </a:extLst>
          </p:cNvPr>
          <p:cNvSpPr/>
          <p:nvPr/>
        </p:nvSpPr>
        <p:spPr>
          <a:xfrm>
            <a:off x="3519623" y="3334058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73F9E74-EEF8-7F4C-868C-89BA5771903C}"/>
              </a:ext>
            </a:extLst>
          </p:cNvPr>
          <p:cNvSpPr/>
          <p:nvPr/>
        </p:nvSpPr>
        <p:spPr>
          <a:xfrm>
            <a:off x="2152871" y="3521346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17F1B36-41C5-7F4D-819E-973F31362551}"/>
              </a:ext>
            </a:extLst>
          </p:cNvPr>
          <p:cNvSpPr/>
          <p:nvPr/>
        </p:nvSpPr>
        <p:spPr>
          <a:xfrm>
            <a:off x="4931450" y="3863155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009A4C7-316E-A745-B37A-390732F43C21}"/>
              </a:ext>
            </a:extLst>
          </p:cNvPr>
          <p:cNvSpPr/>
          <p:nvPr/>
        </p:nvSpPr>
        <p:spPr>
          <a:xfrm>
            <a:off x="2116262" y="4906442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BD0C664-AB9D-E244-AC35-98AB33C7EBDF}"/>
              </a:ext>
            </a:extLst>
          </p:cNvPr>
          <p:cNvSpPr/>
          <p:nvPr/>
        </p:nvSpPr>
        <p:spPr>
          <a:xfrm>
            <a:off x="6693856" y="4093808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19F0030-A6FA-1C4B-AEAA-EC815738B65F}"/>
              </a:ext>
            </a:extLst>
          </p:cNvPr>
          <p:cNvSpPr/>
          <p:nvPr/>
        </p:nvSpPr>
        <p:spPr>
          <a:xfrm>
            <a:off x="9156943" y="3585492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5E54698-02E2-D14C-852D-682A1F068809}"/>
              </a:ext>
            </a:extLst>
          </p:cNvPr>
          <p:cNvSpPr/>
          <p:nvPr/>
        </p:nvSpPr>
        <p:spPr>
          <a:xfrm>
            <a:off x="9305422" y="2156116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2DB8756-A287-384A-9D2B-9E0DED451F99}"/>
              </a:ext>
            </a:extLst>
          </p:cNvPr>
          <p:cNvSpPr/>
          <p:nvPr/>
        </p:nvSpPr>
        <p:spPr>
          <a:xfrm>
            <a:off x="10492935" y="4302599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3B1BF75-85F8-0043-9F3D-A4E036396521}"/>
              </a:ext>
            </a:extLst>
          </p:cNvPr>
          <p:cNvSpPr/>
          <p:nvPr/>
        </p:nvSpPr>
        <p:spPr>
          <a:xfrm>
            <a:off x="4692835" y="1704479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154BE63-49CB-FC48-816A-2A2469F1BEC1}"/>
              </a:ext>
            </a:extLst>
          </p:cNvPr>
          <p:cNvSpPr/>
          <p:nvPr/>
        </p:nvSpPr>
        <p:spPr>
          <a:xfrm>
            <a:off x="5595683" y="2521876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051BC1E-ADFB-B946-A7BD-929E51E7D329}"/>
              </a:ext>
            </a:extLst>
          </p:cNvPr>
          <p:cNvSpPr/>
          <p:nvPr/>
        </p:nvSpPr>
        <p:spPr>
          <a:xfrm>
            <a:off x="5506535" y="5759603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42E98DE-8F13-FA40-8E31-EF9240DBEABD}"/>
              </a:ext>
            </a:extLst>
          </p:cNvPr>
          <p:cNvSpPr/>
          <p:nvPr/>
        </p:nvSpPr>
        <p:spPr>
          <a:xfrm>
            <a:off x="7133629" y="5614821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27">
            <a:extLst>
              <a:ext uri="{FF2B5EF4-FFF2-40B4-BE49-F238E27FC236}">
                <a16:creationId xmlns:a16="http://schemas.microsoft.com/office/drawing/2014/main" id="{DAE56D0F-C447-AB4A-8979-8CD56FD7C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1544" y="3008222"/>
            <a:ext cx="394515" cy="47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FDF51528-EFB4-9645-9C68-5827BC11501A}"/>
              </a:ext>
            </a:extLst>
          </p:cNvPr>
          <p:cNvSpPr txBox="1"/>
          <p:nvPr/>
        </p:nvSpPr>
        <p:spPr>
          <a:xfrm>
            <a:off x="4651345" y="4247216"/>
            <a:ext cx="963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Sensor 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8B0B311-E450-7F40-AFD7-07196DAFBC64}"/>
              </a:ext>
            </a:extLst>
          </p:cNvPr>
          <p:cNvSpPr/>
          <p:nvPr/>
        </p:nvSpPr>
        <p:spPr>
          <a:xfrm>
            <a:off x="11234622" y="1974557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F494970-81E6-BE4F-8762-B6CB12811021}"/>
              </a:ext>
            </a:extLst>
          </p:cNvPr>
          <p:cNvSpPr/>
          <p:nvPr/>
        </p:nvSpPr>
        <p:spPr>
          <a:xfrm>
            <a:off x="1717068" y="2930999"/>
            <a:ext cx="2743200" cy="27432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BC650F6-2D71-5640-9F6C-68A6E85B27EB}"/>
              </a:ext>
            </a:extLst>
          </p:cNvPr>
          <p:cNvSpPr/>
          <p:nvPr/>
        </p:nvSpPr>
        <p:spPr>
          <a:xfrm>
            <a:off x="8768958" y="1504569"/>
            <a:ext cx="3291840" cy="329184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1292A27-8D1A-F447-8B83-EAEE653616B7}"/>
              </a:ext>
            </a:extLst>
          </p:cNvPr>
          <p:cNvSpPr/>
          <p:nvPr/>
        </p:nvSpPr>
        <p:spPr>
          <a:xfrm>
            <a:off x="8155002" y="3542593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D6FDDD2-74B8-3F4F-BEFD-F85FFD86FCB9}"/>
              </a:ext>
            </a:extLst>
          </p:cNvPr>
          <p:cNvSpPr/>
          <p:nvPr/>
        </p:nvSpPr>
        <p:spPr>
          <a:xfrm>
            <a:off x="7056829" y="1970661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79586F-7069-ED4F-9477-730A3FA57E9A}"/>
              </a:ext>
            </a:extLst>
          </p:cNvPr>
          <p:cNvSpPr txBox="1"/>
          <p:nvPr/>
        </p:nvSpPr>
        <p:spPr>
          <a:xfrm>
            <a:off x="2152871" y="2267865"/>
            <a:ext cx="1950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Procedure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E4608E-DCD5-F84E-BDC7-2C1D42C1D2C6}"/>
              </a:ext>
            </a:extLst>
          </p:cNvPr>
          <p:cNvSpPr txBox="1"/>
          <p:nvPr/>
        </p:nvSpPr>
        <p:spPr>
          <a:xfrm>
            <a:off x="9477784" y="918082"/>
            <a:ext cx="1950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Procedure 2</a:t>
            </a:r>
          </a:p>
        </p:txBody>
      </p:sp>
      <p:pic>
        <p:nvPicPr>
          <p:cNvPr id="40" name="Picture 27">
            <a:extLst>
              <a:ext uri="{FF2B5EF4-FFF2-40B4-BE49-F238E27FC236}">
                <a16:creationId xmlns:a16="http://schemas.microsoft.com/office/drawing/2014/main" id="{26A2FBD2-6F96-1E43-A4C3-A5E096BCC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533" y="5161186"/>
            <a:ext cx="394515" cy="47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DB14263C-A576-3B4F-AE2A-F3931FC9A442}"/>
              </a:ext>
            </a:extLst>
          </p:cNvPr>
          <p:cNvSpPr/>
          <p:nvPr/>
        </p:nvSpPr>
        <p:spPr>
          <a:xfrm>
            <a:off x="792421" y="2683939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9E3C57A-3167-0143-BF72-924EBA9CA4D2}"/>
              </a:ext>
            </a:extLst>
          </p:cNvPr>
          <p:cNvSpPr/>
          <p:nvPr/>
        </p:nvSpPr>
        <p:spPr>
          <a:xfrm>
            <a:off x="5211395" y="3967967"/>
            <a:ext cx="2743200" cy="27432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5E07507-0FAF-0444-8CD6-FC8AE805785C}"/>
              </a:ext>
            </a:extLst>
          </p:cNvPr>
          <p:cNvSpPr/>
          <p:nvPr/>
        </p:nvSpPr>
        <p:spPr>
          <a:xfrm>
            <a:off x="5700754" y="4503665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1F1A09A-8E6E-7C4A-9241-506CB4DA1DD4}"/>
              </a:ext>
            </a:extLst>
          </p:cNvPr>
          <p:cNvSpPr/>
          <p:nvPr/>
        </p:nvSpPr>
        <p:spPr>
          <a:xfrm>
            <a:off x="1071865" y="5576723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7A0258A-A4F3-5742-977F-49F604233AB5}"/>
              </a:ext>
            </a:extLst>
          </p:cNvPr>
          <p:cNvSpPr txBox="1"/>
          <p:nvPr/>
        </p:nvSpPr>
        <p:spPr>
          <a:xfrm>
            <a:off x="5473071" y="3379384"/>
            <a:ext cx="1950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Procedure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8C9896-C54A-858C-9862-89783E649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03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31"/>
    </mc:Choice>
    <mc:Fallback xmlns="">
      <p:transition spd="slow" advTm="37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  <p:bldP spid="41" grpId="0" animBg="1"/>
      <p:bldP spid="42" grpId="0" animBg="1"/>
      <p:bldP spid="48" grpId="0" animBg="1"/>
      <p:bldP spid="49" grpId="0" animBg="1"/>
      <p:bldP spid="7" grpId="0" animBg="1"/>
      <p:bldP spid="7" grpId="1" animBg="1"/>
      <p:bldP spid="33" grpId="0" animBg="1"/>
      <p:bldP spid="8" grpId="0"/>
      <p:bldP spid="8" grpId="1"/>
      <p:bldP spid="37" grpId="0"/>
      <p:bldP spid="55" grpId="0" animBg="1"/>
      <p:bldP spid="55" grpId="1" animBg="1"/>
      <p:bldP spid="56" grpId="0" animBg="1"/>
      <p:bldP spid="58" grpId="0"/>
      <p:bldP spid="5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8F82D-3377-5E48-AF00-9CF09BE3F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– MAP*, Simulation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0EC993-EEBB-EA4A-BEF6-9283E8B2D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70E69-9A36-FF43-AAB6-512872AE61C0}" type="slidenum">
              <a:rPr lang="en-US" smtClean="0"/>
              <a:t>16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F0C7E8-74F0-7349-8F5E-3434955F7674}"/>
              </a:ext>
            </a:extLst>
          </p:cNvPr>
          <p:cNvSpPr/>
          <p:nvPr/>
        </p:nvSpPr>
        <p:spPr>
          <a:xfrm>
            <a:off x="2789490" y="5751493"/>
            <a:ext cx="73894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MAP* (</a:t>
            </a:r>
            <a:r>
              <a:rPr lang="en-US" sz="2800" dirty="0">
                <a:solidFill>
                  <a:srgbClr val="FF0000"/>
                </a:solidFill>
              </a:rPr>
              <a:t>red bar</a:t>
            </a:r>
            <a:r>
              <a:rPr lang="en-US" sz="2800" dirty="0"/>
              <a:t>) has lower localization error </a:t>
            </a:r>
          </a:p>
          <a:p>
            <a:r>
              <a:rPr lang="en-US" sz="2800" dirty="0"/>
              <a:t>and lower sum of miss rate and false alarm rate.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111EFA-D182-1846-88BF-94C1F48F87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37"/>
          <a:stretch/>
        </p:blipFill>
        <p:spPr>
          <a:xfrm>
            <a:off x="2078693" y="2166795"/>
            <a:ext cx="7358220" cy="35264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48AAA7-4D98-8840-9211-AEAB54D0D06B}"/>
              </a:ext>
            </a:extLst>
          </p:cNvPr>
          <p:cNvSpPr/>
          <p:nvPr/>
        </p:nvSpPr>
        <p:spPr>
          <a:xfrm>
            <a:off x="838200" y="1335798"/>
            <a:ext cx="90699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Compared with 1) Clustering-based solution, 2) SPLOT (MobiCom 2017)</a:t>
            </a:r>
          </a:p>
          <a:p>
            <a:r>
              <a:rPr lang="en-US" sz="2400" dirty="0"/>
              <a:t>Evaluation metric: localization error, miss and false alarm rate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213DF8-B2FC-13FD-252A-EA26FED4A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0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46"/>
    </mc:Choice>
    <mc:Fallback xmlns="">
      <p:transition spd="slow" advTm="2694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2F5A4-C4E3-CE4F-8DD9-10D0BCA27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MAP*, Indoor Testbed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95C649-1A4A-6946-B2D4-37566363B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6314"/>
          <a:stretch/>
        </p:blipFill>
        <p:spPr>
          <a:xfrm>
            <a:off x="1978829" y="1636058"/>
            <a:ext cx="8285509" cy="398039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7C1CBC-2D34-6F4B-8C4B-59B5A382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70E69-9A36-FF43-AAB6-512872AE61C0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1" descr="page13image38867632">
            <a:extLst>
              <a:ext uri="{FF2B5EF4-FFF2-40B4-BE49-F238E27FC236}">
                <a16:creationId xmlns:a16="http://schemas.microsoft.com/office/drawing/2014/main" id="{4FA6D8DE-4A69-0845-A68A-2EAA56690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46" y="2211610"/>
            <a:ext cx="3954563" cy="296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7F8600-555A-1848-968B-4DDEC1CC36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2097" y="3048667"/>
            <a:ext cx="7748276" cy="25722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D05D7D-F218-034A-A88B-38C0C0665442}"/>
              </a:ext>
            </a:extLst>
          </p:cNvPr>
          <p:cNvSpPr txBox="1"/>
          <p:nvPr/>
        </p:nvSpPr>
        <p:spPr>
          <a:xfrm>
            <a:off x="937789" y="5230854"/>
            <a:ext cx="3113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SDR devices and </a:t>
            </a:r>
          </a:p>
          <a:p>
            <a:r>
              <a:rPr lang="en-US" sz="2400" dirty="0"/>
              <a:t>single board computers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B35FB0-1A03-0C49-ACA9-F15B05766E75}"/>
              </a:ext>
            </a:extLst>
          </p:cNvPr>
          <p:cNvSpPr/>
          <p:nvPr/>
        </p:nvSpPr>
        <p:spPr>
          <a:xfrm>
            <a:off x="2768888" y="5749343"/>
            <a:ext cx="73894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MAP* has lower localization error </a:t>
            </a:r>
          </a:p>
          <a:p>
            <a:r>
              <a:rPr lang="en-US" sz="2800" dirty="0"/>
              <a:t>and lower sum of miss rate and false alarm rate.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6D8CEA-63B6-F781-869B-A3BF512011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450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28"/>
    </mc:Choice>
    <mc:Fallback xmlns="">
      <p:transition spd="slow" advTm="34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A2138-1716-6BC4-A14D-B40F29500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3BAC-D3CE-9E46-80A0-E53A288A19C3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F457BA-6A0A-D924-3DF1-D4652145E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385" y="2215499"/>
            <a:ext cx="8532890" cy="34457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01FF979-6BA1-C29E-7B59-E6E17C925E6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MAP*, Outdoor Testbed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681295-D714-D4E8-742B-EEC9E2165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725" y="1790476"/>
            <a:ext cx="7772400" cy="38181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5B8C03-F495-3887-A0FF-3C0E0C908C38}"/>
              </a:ext>
            </a:extLst>
          </p:cNvPr>
          <p:cNvSpPr/>
          <p:nvPr/>
        </p:nvSpPr>
        <p:spPr>
          <a:xfrm>
            <a:off x="2401260" y="5767368"/>
            <a:ext cx="73894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MAP* has lower localization error </a:t>
            </a:r>
          </a:p>
          <a:p>
            <a:r>
              <a:rPr lang="en-US" sz="2800" dirty="0"/>
              <a:t>and lower sum of miss rate and false alarm rate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181A3E-CF95-E437-D685-AEA911CD8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7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DCBC5-1EF8-7A46-8B8B-779D41B17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700"/>
            <a:ext cx="11449692" cy="1279068"/>
          </a:xfrm>
        </p:spPr>
        <p:txBody>
          <a:bodyPr>
            <a:normAutofit fontScale="90000"/>
          </a:bodyPr>
          <a:lstStyle/>
          <a:p>
            <a:r>
              <a:rPr lang="en-US" dirty="0"/>
              <a:t>Part 1.2 --  DeepMTL:  Deep Learning Based Multiple Transmitter Localization (WoWMoM 21, PMC 22)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18EFA-6214-514E-99B6-077603DD0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63CE-7D3F-D04F-9A5D-06037C692E7E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566BE7-592F-6777-7EB7-6443434A757B}"/>
              </a:ext>
            </a:extLst>
          </p:cNvPr>
          <p:cNvSpPr txBox="1"/>
          <p:nvPr/>
        </p:nvSpPr>
        <p:spPr>
          <a:xfrm>
            <a:off x="838200" y="2569111"/>
            <a:ext cx="733515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Same background and problem</a:t>
            </a:r>
          </a:p>
          <a:p>
            <a:endParaRPr lang="en-US" sz="2800" dirty="0"/>
          </a:p>
          <a:p>
            <a:r>
              <a:rPr lang="en-US" sz="2800" dirty="0"/>
              <a:t>Use deep learning for performance improvement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9D31EE-0864-5B63-5EBA-1A3362137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8868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B7D3-6538-0B1A-34C6-CEBD88211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A3040EA-7154-E9AA-3894-2B7B4E9879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2297073"/>
              </p:ext>
            </p:extLst>
          </p:nvPr>
        </p:nvGraphicFramePr>
        <p:xfrm>
          <a:off x="838200" y="1825625"/>
          <a:ext cx="10080099" cy="3870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71273">
                  <a:extLst>
                    <a:ext uri="{9D8B030D-6E8A-4147-A177-3AD203B41FA5}">
                      <a16:colId xmlns:a16="http://schemas.microsoft.com/office/drawing/2014/main" val="148418890"/>
                    </a:ext>
                  </a:extLst>
                </a:gridCol>
                <a:gridCol w="2731089">
                  <a:extLst>
                    <a:ext uri="{9D8B030D-6E8A-4147-A177-3AD203B41FA5}">
                      <a16:colId xmlns:a16="http://schemas.microsoft.com/office/drawing/2014/main" val="1829099316"/>
                    </a:ext>
                  </a:extLst>
                </a:gridCol>
                <a:gridCol w="1277737">
                  <a:extLst>
                    <a:ext uri="{9D8B030D-6E8A-4147-A177-3AD203B41FA5}">
                      <a16:colId xmlns:a16="http://schemas.microsoft.com/office/drawing/2014/main" val="215193159"/>
                    </a:ext>
                  </a:extLst>
                </a:gridCol>
              </a:tblGrid>
              <a:tr h="663575">
                <a:tc>
                  <a:txBody>
                    <a:bodyPr/>
                    <a:lstStyle/>
                    <a:p>
                      <a:r>
                        <a:rPr lang="en-US" dirty="0"/>
                        <a:t>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356703"/>
                  </a:ext>
                </a:extLst>
              </a:tr>
              <a:tr h="663575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FF0000"/>
                          </a:solidFill>
                        </a:rPr>
                        <a:t>Part 0: Introduction &amp; Motivation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FF0000"/>
                          </a:solidFill>
                        </a:rPr>
                        <a:t>8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426465"/>
                  </a:ext>
                </a:extLst>
              </a:tr>
              <a:tr h="517526">
                <a:tc>
                  <a:txBody>
                    <a:bodyPr/>
                    <a:lstStyle/>
                    <a:p>
                      <a:r>
                        <a:rPr lang="en-US" dirty="0"/>
                        <a:t>Part 1: Transmitter Localization in classical sensor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ACM/IEEE IPSN 2020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IEEE WoWMoM 2021 Elsevier PMC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855640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Part 2: Transmitter Localization in </a:t>
                      </a:r>
                      <a:r>
                        <a:rPr lang="en-US" b="0" dirty="0"/>
                        <a:t>quantum</a:t>
                      </a:r>
                      <a:r>
                        <a:rPr lang="en-US" dirty="0"/>
                        <a:t> sensor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IEEE QCE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918416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Part 3: Optimizing Initial State in quantum sensor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ACM TQC (under revision)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179219"/>
                  </a:ext>
                </a:extLst>
              </a:tr>
              <a:tr h="6635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Summary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02132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CB8D0-7A07-A2DE-5916-F6E4DCC76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3BAC-D3CE-9E46-80A0-E53A288A19C3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04C6FB-DC24-3B46-DF4D-37B1E4AD6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0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"/>
    </mc:Choice>
    <mc:Fallback xmlns="">
      <p:transition spd="slow" advTm="107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AFE55-4008-B24E-AE49-3FAA904DE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Idea: a Two Step CNN-based Method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320ACF-5A8D-7144-A113-58FACCD6B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63CE-7D3F-D04F-9A5D-06037C692E7E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E177C8-D876-AB41-A67E-0BD3D8B416AE}"/>
              </a:ext>
            </a:extLst>
          </p:cNvPr>
          <p:cNvSpPr txBox="1"/>
          <p:nvPr/>
        </p:nvSpPr>
        <p:spPr>
          <a:xfrm>
            <a:off x="1216047" y="1621938"/>
            <a:ext cx="241405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Input</a:t>
            </a:r>
            <a:endParaRPr lang="en-US" b="1" dirty="0"/>
          </a:p>
          <a:p>
            <a:r>
              <a:rPr lang="en-US" dirty="0"/>
              <a:t>sensor1: (x1, y1, RSS1)</a:t>
            </a:r>
          </a:p>
          <a:p>
            <a:r>
              <a:rPr lang="en-US" dirty="0"/>
              <a:t>sensor2: (x2, y2, RSS2)</a:t>
            </a:r>
          </a:p>
          <a:p>
            <a:r>
              <a:rPr lang="en-US" dirty="0"/>
              <a:t>sensor3: (x3, y3, RSS3)</a:t>
            </a:r>
          </a:p>
          <a:p>
            <a:r>
              <a:rPr lang="en-US" dirty="0"/>
              <a:t>…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55AA3C-56B3-184D-B33C-26EA461C9D48}"/>
              </a:ext>
            </a:extLst>
          </p:cNvPr>
          <p:cNvSpPr txBox="1"/>
          <p:nvPr/>
        </p:nvSpPr>
        <p:spPr>
          <a:xfrm>
            <a:off x="1187641" y="4936142"/>
            <a:ext cx="1307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Output</a:t>
            </a:r>
            <a:endParaRPr lang="en-US" b="1" dirty="0"/>
          </a:p>
          <a:p>
            <a:r>
              <a:rPr lang="en-US" dirty="0"/>
              <a:t>Tx1: (x1, y1)</a:t>
            </a:r>
          </a:p>
          <a:p>
            <a:r>
              <a:rPr lang="en-US" dirty="0"/>
              <a:t>Tx2: (x2, y2)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5B57D6-8CAC-B84C-BB38-A615943CA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689" y="3514381"/>
            <a:ext cx="848641" cy="95814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748A6A-5768-7A41-9C55-4AD7F6771FBE}"/>
              </a:ext>
            </a:extLst>
          </p:cNvPr>
          <p:cNvCxnSpPr>
            <a:cxnSpLocks/>
          </p:cNvCxnSpPr>
          <p:nvPr/>
        </p:nvCxnSpPr>
        <p:spPr>
          <a:xfrm>
            <a:off x="1742459" y="2947501"/>
            <a:ext cx="0" cy="52943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F6CDB2E-BA8F-0748-B6FA-544653C9D33F}"/>
              </a:ext>
            </a:extLst>
          </p:cNvPr>
          <p:cNvCxnSpPr>
            <a:cxnSpLocks/>
          </p:cNvCxnSpPr>
          <p:nvPr/>
        </p:nvCxnSpPr>
        <p:spPr>
          <a:xfrm>
            <a:off x="1742457" y="4498626"/>
            <a:ext cx="0" cy="52112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195F8D8-A5EF-5D47-BAA2-08129E914F0D}"/>
              </a:ext>
            </a:extLst>
          </p:cNvPr>
          <p:cNvSpPr/>
          <p:nvPr/>
        </p:nvSpPr>
        <p:spPr>
          <a:xfrm>
            <a:off x="5066909" y="2510922"/>
            <a:ext cx="6286878" cy="13255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971A11-22DD-524E-B7D4-0A3D7937058C}"/>
              </a:ext>
            </a:extLst>
          </p:cNvPr>
          <p:cNvSpPr txBox="1"/>
          <p:nvPr/>
        </p:nvSpPr>
        <p:spPr>
          <a:xfrm>
            <a:off x="5066909" y="3029568"/>
            <a:ext cx="6629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Represent the sensor input as an </a:t>
            </a:r>
            <a:r>
              <a:rPr lang="en-US" sz="2400" b="1" i="1" dirty="0"/>
              <a:t>image</a:t>
            </a:r>
          </a:p>
          <a:p>
            <a:r>
              <a:rPr lang="en-US" sz="2400" dirty="0"/>
              <a:t>Apply </a:t>
            </a:r>
            <a:r>
              <a:rPr lang="en-US" sz="2400" dirty="0">
                <a:solidFill>
                  <a:srgbClr val="FF0000"/>
                </a:solidFill>
              </a:rPr>
              <a:t>image-to-image translation </a:t>
            </a:r>
            <a:r>
              <a:rPr lang="en-US" sz="2400" dirty="0"/>
              <a:t>CNN model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E7A8AB-7865-4342-BCE8-119AEA816F26}"/>
              </a:ext>
            </a:extLst>
          </p:cNvPr>
          <p:cNvSpPr/>
          <p:nvPr/>
        </p:nvSpPr>
        <p:spPr>
          <a:xfrm>
            <a:off x="5066909" y="4660552"/>
            <a:ext cx="5257707" cy="9675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1C7AEC-ED86-0D45-B951-2A7CC73FF531}"/>
              </a:ext>
            </a:extLst>
          </p:cNvPr>
          <p:cNvSpPr txBox="1"/>
          <p:nvPr/>
        </p:nvSpPr>
        <p:spPr>
          <a:xfrm>
            <a:off x="5076232" y="5166421"/>
            <a:ext cx="4586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Apply </a:t>
            </a:r>
            <a:r>
              <a:rPr lang="en-US" sz="2400" dirty="0">
                <a:solidFill>
                  <a:srgbClr val="FF0000"/>
                </a:solidFill>
              </a:rPr>
              <a:t>object detection </a:t>
            </a:r>
            <a:r>
              <a:rPr lang="en-US" sz="2400" dirty="0"/>
              <a:t>CNN model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D3C747-5B50-DB4F-B490-1B266A3CAB63}"/>
              </a:ext>
            </a:extLst>
          </p:cNvPr>
          <p:cNvSpPr txBox="1"/>
          <p:nvPr/>
        </p:nvSpPr>
        <p:spPr>
          <a:xfrm>
            <a:off x="5116821" y="2510923"/>
            <a:ext cx="979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Step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C9DCC1-7F0F-5B48-9102-A25E5CC27061}"/>
              </a:ext>
            </a:extLst>
          </p:cNvPr>
          <p:cNvSpPr txBox="1"/>
          <p:nvPr/>
        </p:nvSpPr>
        <p:spPr>
          <a:xfrm>
            <a:off x="5083910" y="4660551"/>
            <a:ext cx="979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Step 2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444FC47-7321-6040-B033-0C131A40C94C}"/>
              </a:ext>
            </a:extLst>
          </p:cNvPr>
          <p:cNvCxnSpPr>
            <a:cxnSpLocks/>
          </p:cNvCxnSpPr>
          <p:nvPr/>
        </p:nvCxnSpPr>
        <p:spPr>
          <a:xfrm flipV="1">
            <a:off x="2495500" y="3212218"/>
            <a:ext cx="2435315" cy="91266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65AB0DA-FAAB-144F-9CAD-FEB6A117B150}"/>
              </a:ext>
            </a:extLst>
          </p:cNvPr>
          <p:cNvCxnSpPr>
            <a:cxnSpLocks/>
          </p:cNvCxnSpPr>
          <p:nvPr/>
        </p:nvCxnSpPr>
        <p:spPr>
          <a:xfrm flipH="1" flipV="1">
            <a:off x="2441288" y="4218302"/>
            <a:ext cx="2489527" cy="94811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E08E400-DB7F-494E-8D21-417FE33A3B27}"/>
              </a:ext>
            </a:extLst>
          </p:cNvPr>
          <p:cNvCxnSpPr>
            <a:cxnSpLocks/>
          </p:cNvCxnSpPr>
          <p:nvPr/>
        </p:nvCxnSpPr>
        <p:spPr>
          <a:xfrm>
            <a:off x="5573500" y="3934431"/>
            <a:ext cx="0" cy="70001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B51BEEB-E27B-2CF3-0D5B-AF2F533BC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8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9C396-CCF4-C849-B229-C0D73619E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Image to Image Translation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DB99D-E03F-0D4B-AAEA-BD5C7B99A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8655"/>
            <a:ext cx="10515600" cy="4588308"/>
          </a:xfrm>
        </p:spPr>
        <p:txBody>
          <a:bodyPr/>
          <a:lstStyle/>
          <a:p>
            <a:r>
              <a:rPr lang="en-US" dirty="0"/>
              <a:t>Input / Output Representation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EC0F71-501C-F647-B144-E4358D044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63CE-7D3F-D04F-9A5D-06037C692E7E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E96684-EBD7-D84D-A5BC-B5FD10C0E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945" y="2386422"/>
            <a:ext cx="9679138" cy="37905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1FB0BA-F169-C540-BF08-F36874D025FA}"/>
              </a:ext>
            </a:extLst>
          </p:cNvPr>
          <p:cNvSpPr/>
          <p:nvPr/>
        </p:nvSpPr>
        <p:spPr>
          <a:xfrm>
            <a:off x="4054979" y="2296729"/>
            <a:ext cx="3478819" cy="3880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8C4924-2FC0-C747-AD47-424D4A771A6C}"/>
              </a:ext>
            </a:extLst>
          </p:cNvPr>
          <p:cNvSpPr txBox="1"/>
          <p:nvPr/>
        </p:nvSpPr>
        <p:spPr>
          <a:xfrm>
            <a:off x="10923120" y="4598795"/>
            <a:ext cx="13083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Gaussian</a:t>
            </a:r>
          </a:p>
          <a:p>
            <a:r>
              <a:rPr lang="en-US" sz="2400" dirty="0"/>
              <a:t>Peak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7A18E4-A406-BD4E-B67F-26B69AE257F7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10226713" y="4908331"/>
            <a:ext cx="696407" cy="10596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89C0AAFA-FB1E-624F-9C2E-FE2D1FE19DFE}"/>
              </a:ext>
            </a:extLst>
          </p:cNvPr>
          <p:cNvSpPr/>
          <p:nvPr/>
        </p:nvSpPr>
        <p:spPr>
          <a:xfrm>
            <a:off x="2743200" y="3248025"/>
            <a:ext cx="457200" cy="457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EC4588F-DCB8-2544-A142-45BAD3125131}"/>
              </a:ext>
            </a:extLst>
          </p:cNvPr>
          <p:cNvSpPr/>
          <p:nvPr/>
        </p:nvSpPr>
        <p:spPr>
          <a:xfrm>
            <a:off x="5855321" y="3297220"/>
            <a:ext cx="457200" cy="457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838ACE0-ADA7-AE44-8F4B-6A777354D09E}"/>
              </a:ext>
            </a:extLst>
          </p:cNvPr>
          <p:cNvSpPr/>
          <p:nvPr/>
        </p:nvSpPr>
        <p:spPr>
          <a:xfrm>
            <a:off x="3139725" y="4626986"/>
            <a:ext cx="457200" cy="457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3DD7A57-0120-2D44-B206-B119C9B051D4}"/>
              </a:ext>
            </a:extLst>
          </p:cNvPr>
          <p:cNvSpPr/>
          <p:nvPr/>
        </p:nvSpPr>
        <p:spPr>
          <a:xfrm>
            <a:off x="9722121" y="4671102"/>
            <a:ext cx="457200" cy="457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05B164-468D-EB42-AAAC-211B253A944E}"/>
              </a:ext>
            </a:extLst>
          </p:cNvPr>
          <p:cNvSpPr/>
          <p:nvPr/>
        </p:nvSpPr>
        <p:spPr>
          <a:xfrm>
            <a:off x="7533798" y="2229458"/>
            <a:ext cx="4657066" cy="401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U-Turn Arrow 6">
            <a:extLst>
              <a:ext uri="{FF2B5EF4-FFF2-40B4-BE49-F238E27FC236}">
                <a16:creationId xmlns:a16="http://schemas.microsoft.com/office/drawing/2014/main" id="{17667A23-ACCB-94FC-4DA2-AE5AB94C5DC0}"/>
              </a:ext>
            </a:extLst>
          </p:cNvPr>
          <p:cNvSpPr/>
          <p:nvPr/>
        </p:nvSpPr>
        <p:spPr>
          <a:xfrm>
            <a:off x="6187278" y="1582592"/>
            <a:ext cx="2611786" cy="696862"/>
          </a:xfrm>
          <a:prstGeom prst="uturnArrow">
            <a:avLst>
              <a:gd name="adj1" fmla="val 25000"/>
              <a:gd name="adj2" fmla="val 25000"/>
              <a:gd name="adj3" fmla="val 22960"/>
              <a:gd name="adj4" fmla="val 43750"/>
              <a:gd name="adj5" fmla="val 95398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3F819F-A4BA-CF74-1361-B4E9DF5B3FBD}"/>
              </a:ext>
            </a:extLst>
          </p:cNvPr>
          <p:cNvSpPr txBox="1"/>
          <p:nvPr/>
        </p:nvSpPr>
        <p:spPr>
          <a:xfrm>
            <a:off x="6728154" y="1772941"/>
            <a:ext cx="1530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translation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336036-BBF6-81CC-AECF-423AF7114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445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  <p:bldP spid="6" grpId="3" animBg="1"/>
      <p:bldP spid="8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  <p:bldP spid="7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9C396-CCF4-C849-B229-C0D73619E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Image to Image Translation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DB99D-E03F-0D4B-AAEA-BD5C7B99A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8655"/>
            <a:ext cx="10515600" cy="4588308"/>
          </a:xfrm>
        </p:spPr>
        <p:txBody>
          <a:bodyPr/>
          <a:lstStyle/>
          <a:p>
            <a:r>
              <a:rPr lang="en-US" dirty="0"/>
              <a:t>sen2peak: the CNN model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EC0F71-501C-F647-B144-E4358D044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63CE-7D3F-D04F-9A5D-06037C692E7E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D0341F-D29D-7E40-B7A4-821C88655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545663"/>
            <a:ext cx="7315822" cy="2921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808F58-3AFB-0249-985E-E5DFE8189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0889" y="3981913"/>
            <a:ext cx="3048930" cy="824035"/>
          </a:xfrm>
          <a:prstGeom prst="rect">
            <a:avLst/>
          </a:prstGeom>
        </p:spPr>
      </p:pic>
      <p:sp>
        <p:nvSpPr>
          <p:cNvPr id="9" name="Curved Up Arrow 8">
            <a:extLst>
              <a:ext uri="{FF2B5EF4-FFF2-40B4-BE49-F238E27FC236}">
                <a16:creationId xmlns:a16="http://schemas.microsoft.com/office/drawing/2014/main" id="{A9E41BEA-BD89-C247-821C-62B465FE17DF}"/>
              </a:ext>
            </a:extLst>
          </p:cNvPr>
          <p:cNvSpPr/>
          <p:nvPr/>
        </p:nvSpPr>
        <p:spPr>
          <a:xfrm>
            <a:off x="7609523" y="4605253"/>
            <a:ext cx="2846044" cy="638250"/>
          </a:xfrm>
          <a:prstGeom prst="curved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2F1F19-8A4A-7A4B-8274-57C3924C118C}"/>
              </a:ext>
            </a:extLst>
          </p:cNvPr>
          <p:cNvSpPr txBox="1"/>
          <p:nvPr/>
        </p:nvSpPr>
        <p:spPr>
          <a:xfrm>
            <a:off x="9540092" y="2817620"/>
            <a:ext cx="1830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Loss function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74B594-E552-73AA-2F2D-F91BC97C555D}"/>
              </a:ext>
            </a:extLst>
          </p:cNvPr>
          <p:cNvSpPr/>
          <p:nvPr/>
        </p:nvSpPr>
        <p:spPr>
          <a:xfrm>
            <a:off x="452582" y="2198255"/>
            <a:ext cx="11497237" cy="3978708"/>
          </a:xfrm>
          <a:prstGeom prst="rect">
            <a:avLst/>
          </a:prstGeom>
          <a:solidFill>
            <a:schemeClr val="accent3">
              <a:alpha val="93000"/>
            </a:schemeClr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4 layers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2AD4D6-45F4-B4C5-D258-7A726E120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233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BE6B-7A8C-F04A-8797-370435805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Peak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C61D7-69ED-484B-9C3A-9572CA45A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04339"/>
            <a:ext cx="11353801" cy="2312590"/>
          </a:xfrm>
        </p:spPr>
        <p:txBody>
          <a:bodyPr>
            <a:normAutofit/>
          </a:bodyPr>
          <a:lstStyle/>
          <a:p>
            <a:r>
              <a:rPr lang="en-US" dirty="0"/>
              <a:t>YOLO (You Only Look Once): A popular object detection model.</a:t>
            </a:r>
          </a:p>
          <a:p>
            <a:pPr lvl="1"/>
            <a:r>
              <a:rPr lang="en-US" dirty="0"/>
              <a:t>Localizing objects in an image</a:t>
            </a:r>
          </a:p>
          <a:p>
            <a:r>
              <a:rPr lang="en-US" dirty="0"/>
              <a:t>TX’s distribution is a peak. We </a:t>
            </a:r>
            <a:r>
              <a:rPr lang="en-US" dirty="0">
                <a:solidFill>
                  <a:srgbClr val="FF0000"/>
                </a:solidFill>
              </a:rPr>
              <a:t>view a peak as an object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Peak detection is object detection</a:t>
            </a:r>
          </a:p>
          <a:p>
            <a:r>
              <a:rPr lang="en-US" dirty="0"/>
              <a:t>We customize the YOLOv3 (106 layers) and introduces </a:t>
            </a:r>
            <a:r>
              <a:rPr lang="en-US" dirty="0">
                <a:solidFill>
                  <a:srgbClr val="FF0000"/>
                </a:solidFill>
              </a:rPr>
              <a:t>YOLOv3-cust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B5691-F3C9-0C4C-971B-6DDDEDE12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63CE-7D3F-D04F-9A5D-06037C692E7E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C4418C-B247-EA4B-B149-342BFCAE7B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43" r="1287" b="2673"/>
          <a:stretch/>
        </p:blipFill>
        <p:spPr>
          <a:xfrm>
            <a:off x="870282" y="3816928"/>
            <a:ext cx="6759635" cy="29683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3F46C1-1659-BD49-9413-E74C9E0CBDF5}"/>
              </a:ext>
            </a:extLst>
          </p:cNvPr>
          <p:cNvSpPr txBox="1"/>
          <p:nvPr/>
        </p:nvSpPr>
        <p:spPr>
          <a:xfrm>
            <a:off x="7788489" y="4004981"/>
            <a:ext cx="4146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output of YOLOv3-cust are the coordinates of the center of the red bounding boxes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D9068E-B841-194E-839A-C5C3853BB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337" y="5189640"/>
            <a:ext cx="3125586" cy="1531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0A1D8F-B1F9-1741-2E02-4433D1D1F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939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7CF40-D1BD-BC4A-8A64-8F47708EF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--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3578C-CE49-E547-8487-CE53AF8B7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9875"/>
            <a:ext cx="10515600" cy="4895850"/>
          </a:xfrm>
        </p:spPr>
        <p:txBody>
          <a:bodyPr>
            <a:normAutofit/>
          </a:bodyPr>
          <a:lstStyle/>
          <a:p>
            <a:r>
              <a:rPr lang="en-US" dirty="0"/>
              <a:t>Data generated using a simulator called SPLAT! </a:t>
            </a:r>
          </a:p>
          <a:p>
            <a:r>
              <a:rPr lang="en-US" dirty="0"/>
              <a:t>~100K samples for training and ~20K samples for testing</a:t>
            </a:r>
          </a:p>
          <a:p>
            <a:pPr lvl="1"/>
            <a:r>
              <a:rPr lang="en-US" dirty="0"/>
              <a:t>Area = 1km x 1km, grid = 100 x 100, cell = 10m x 10m</a:t>
            </a:r>
          </a:p>
          <a:p>
            <a:r>
              <a:rPr lang="en-US" dirty="0"/>
              <a:t>Performance metrics:</a:t>
            </a:r>
          </a:p>
          <a:p>
            <a:pPr lvl="1"/>
            <a:r>
              <a:rPr lang="en-US" dirty="0"/>
              <a:t>Localization error</a:t>
            </a:r>
          </a:p>
          <a:p>
            <a:pPr lvl="1"/>
            <a:r>
              <a:rPr lang="en-US" dirty="0"/>
              <a:t>Miss rate / False alarm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1AD140-F38B-654C-B437-C8B2EFFCC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63CE-7D3F-D04F-9A5D-06037C692E7E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29626B-7A9F-0053-B946-BA7D3C775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079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D74F2-70F3-AF48-BD4A-DB8D8D85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627735" cy="1325563"/>
          </a:xfrm>
        </p:spPr>
        <p:txBody>
          <a:bodyPr>
            <a:normAutofit/>
          </a:bodyPr>
          <a:lstStyle/>
          <a:p>
            <a:r>
              <a:rPr lang="en-US" sz="3800" dirty="0"/>
              <a:t>Compare Localization Error of Three Different Step 2 Methods (sharing the same step 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53995-7209-7344-967A-AFFCDF183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3360" y="1648134"/>
            <a:ext cx="6407552" cy="1554188"/>
          </a:xfrm>
        </p:spPr>
        <p:txBody>
          <a:bodyPr/>
          <a:lstStyle/>
          <a:p>
            <a:pPr marL="914400" lvl="1" indent="-457200">
              <a:buFont typeface="+mj-lt"/>
              <a:buAutoNum type="arabicParenR"/>
            </a:pPr>
            <a:r>
              <a:rPr lang="en-US" dirty="0" err="1"/>
              <a:t>DeepMTL</a:t>
            </a:r>
            <a:r>
              <a:rPr lang="en-US" dirty="0"/>
              <a:t>:           use customized YOLOv3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err="1"/>
              <a:t>DeepMTL</a:t>
            </a:r>
            <a:r>
              <a:rPr lang="en-US" dirty="0"/>
              <a:t>-yolo:  use the original YOLOv3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err="1"/>
              <a:t>DeepMTL</a:t>
            </a:r>
            <a:r>
              <a:rPr lang="en-US" dirty="0"/>
              <a:t>-peak: use naive peak detection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F8C9C-E510-5342-BEF1-65DE52975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63CE-7D3F-D04F-9A5D-06037C692E7E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E7FEB5-8921-2C4B-89DF-8E6B5BA044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23" r="2317"/>
          <a:stretch/>
        </p:blipFill>
        <p:spPr>
          <a:xfrm>
            <a:off x="2931628" y="2926701"/>
            <a:ext cx="5968340" cy="3841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3AB61E-FEBC-7429-65A0-5C2C458AD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997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ACA64-7666-0C43-A7C1-241A55C0C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Compare Localization Error (Varying # of TX)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061ED-62A3-5140-A2DF-FDDE6FA4B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3237"/>
            <a:ext cx="10782993" cy="4351338"/>
          </a:xfrm>
        </p:spPr>
        <p:txBody>
          <a:bodyPr/>
          <a:lstStyle/>
          <a:p>
            <a:r>
              <a:rPr lang="en-US" dirty="0"/>
              <a:t>Compare our proposed </a:t>
            </a:r>
            <a:r>
              <a:rPr lang="en-US" dirty="0" err="1">
                <a:solidFill>
                  <a:srgbClr val="FF0000"/>
                </a:solidFill>
              </a:rPr>
              <a:t>DeepMTL</a:t>
            </a:r>
            <a:r>
              <a:rPr lang="en-US" dirty="0"/>
              <a:t> with </a:t>
            </a:r>
            <a:r>
              <a:rPr lang="en-US" dirty="0">
                <a:solidFill>
                  <a:srgbClr val="00B050"/>
                </a:solidFill>
              </a:rPr>
              <a:t>MAP*</a:t>
            </a:r>
            <a:r>
              <a:rPr lang="en-US" dirty="0"/>
              <a:t>, </a:t>
            </a:r>
            <a:r>
              <a:rPr lang="en-US" dirty="0">
                <a:solidFill>
                  <a:srgbClr val="00B0F0"/>
                </a:solidFill>
              </a:rPr>
              <a:t>SPLOT</a:t>
            </a:r>
            <a:r>
              <a:rPr lang="en-US" dirty="0"/>
              <a:t> and </a:t>
            </a:r>
            <a:r>
              <a:rPr lang="en-US" dirty="0" err="1">
                <a:solidFill>
                  <a:srgbClr val="FFC000"/>
                </a:solidFill>
              </a:rPr>
              <a:t>DeepTxFinder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658EA-AA3D-8A40-BB35-26190482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63CE-7D3F-D04F-9A5D-06037C692E7E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2E00EA-7825-6242-9A8A-40AFB9B7C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911" y="2741148"/>
            <a:ext cx="7866272" cy="3868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EA25A9-A4D4-D83C-A9A6-D43D2DFD8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739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ACA64-7666-0C43-A7C1-241A55C0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014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Compare Miss &amp; False Alarm rate (Varying # of TX)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061ED-62A3-5140-A2DF-FDDE6FA4B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4976"/>
            <a:ext cx="10782993" cy="4351338"/>
          </a:xfrm>
        </p:spPr>
        <p:txBody>
          <a:bodyPr/>
          <a:lstStyle/>
          <a:p>
            <a:r>
              <a:rPr lang="en-US" dirty="0"/>
              <a:t>Compare our proposed </a:t>
            </a:r>
            <a:r>
              <a:rPr lang="en-US" dirty="0" err="1">
                <a:solidFill>
                  <a:srgbClr val="FF0000"/>
                </a:solidFill>
              </a:rPr>
              <a:t>DeepMTL</a:t>
            </a:r>
            <a:r>
              <a:rPr lang="en-US" dirty="0"/>
              <a:t> with </a:t>
            </a:r>
            <a:r>
              <a:rPr lang="en-US" dirty="0">
                <a:solidFill>
                  <a:srgbClr val="00B050"/>
                </a:solidFill>
              </a:rPr>
              <a:t>MAP*</a:t>
            </a:r>
            <a:r>
              <a:rPr lang="en-US" dirty="0"/>
              <a:t>, </a:t>
            </a:r>
            <a:r>
              <a:rPr lang="en-US" dirty="0">
                <a:solidFill>
                  <a:srgbClr val="00B0F0"/>
                </a:solidFill>
              </a:rPr>
              <a:t>SPLOT</a:t>
            </a:r>
            <a:r>
              <a:rPr lang="en-US" dirty="0"/>
              <a:t> and </a:t>
            </a:r>
            <a:r>
              <a:rPr lang="en-US" dirty="0" err="1">
                <a:solidFill>
                  <a:srgbClr val="FFC000"/>
                </a:solidFill>
              </a:rPr>
              <a:t>DeepTxFinder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658EA-AA3D-8A40-BB35-26190482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63CE-7D3F-D04F-9A5D-06037C692E7E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7F4DF0-4691-8141-8327-B9F34AFAF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096" y="2722624"/>
            <a:ext cx="7594489" cy="3851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614798-DC19-A6BA-D5E1-6F7EA57C6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320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2A666-ACC2-664A-BF6A-9584DAF4F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1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98E18-07D7-F64C-B9C0-73AC3183F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41597" cy="4351338"/>
          </a:xfrm>
        </p:spPr>
        <p:txBody>
          <a:bodyPr/>
          <a:lstStyle/>
          <a:p>
            <a:r>
              <a:rPr lang="en-US" dirty="0"/>
              <a:t>Developed an efficient method based on </a:t>
            </a:r>
            <a:r>
              <a:rPr lang="en-US" dirty="0">
                <a:solidFill>
                  <a:srgbClr val="FF0000"/>
                </a:solidFill>
              </a:rPr>
              <a:t>Bayesian and Divide &amp; conquer </a:t>
            </a:r>
            <a:r>
              <a:rPr lang="en-US" dirty="0"/>
              <a:t>for the multiple intruder localization (MTL) problem</a:t>
            </a:r>
          </a:p>
          <a:p>
            <a:r>
              <a:rPr lang="en-US" dirty="0"/>
              <a:t>Designed and implemented a novel </a:t>
            </a:r>
            <a:r>
              <a:rPr lang="en-US" dirty="0">
                <a:solidFill>
                  <a:srgbClr val="FF0000"/>
                </a:solidFill>
              </a:rPr>
              <a:t>2-step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deep learning based</a:t>
            </a:r>
            <a:r>
              <a:rPr lang="en-US" dirty="0"/>
              <a:t> approach named DeepMTL for the multiple transmitter localization problem</a:t>
            </a:r>
          </a:p>
          <a:p>
            <a:r>
              <a:rPr lang="en-US" dirty="0"/>
              <a:t>The evaluation results show that our methods outperforms the prior work by a large margin.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FFE35-7C5D-6F4E-906A-0A5753137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63CE-7D3F-D04F-9A5D-06037C692E7E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C46C71-BA93-EB3B-FD04-A11863755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840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45"/>
    </mc:Choice>
    <mc:Fallback xmlns="">
      <p:transition spd="slow" advTm="22245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B7D3-6538-0B1A-34C6-CEBD88211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A3040EA-7154-E9AA-3894-2B7B4E9879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5059250"/>
              </p:ext>
            </p:extLst>
          </p:nvPr>
        </p:nvGraphicFramePr>
        <p:xfrm>
          <a:off x="838200" y="1825625"/>
          <a:ext cx="10080099" cy="3870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71273">
                  <a:extLst>
                    <a:ext uri="{9D8B030D-6E8A-4147-A177-3AD203B41FA5}">
                      <a16:colId xmlns:a16="http://schemas.microsoft.com/office/drawing/2014/main" val="148418890"/>
                    </a:ext>
                  </a:extLst>
                </a:gridCol>
                <a:gridCol w="2731089">
                  <a:extLst>
                    <a:ext uri="{9D8B030D-6E8A-4147-A177-3AD203B41FA5}">
                      <a16:colId xmlns:a16="http://schemas.microsoft.com/office/drawing/2014/main" val="1829099316"/>
                    </a:ext>
                  </a:extLst>
                </a:gridCol>
                <a:gridCol w="1277737">
                  <a:extLst>
                    <a:ext uri="{9D8B030D-6E8A-4147-A177-3AD203B41FA5}">
                      <a16:colId xmlns:a16="http://schemas.microsoft.com/office/drawing/2014/main" val="215193159"/>
                    </a:ext>
                  </a:extLst>
                </a:gridCol>
              </a:tblGrid>
              <a:tr h="663575">
                <a:tc>
                  <a:txBody>
                    <a:bodyPr/>
                    <a:lstStyle/>
                    <a:p>
                      <a:r>
                        <a:rPr lang="en-US" dirty="0"/>
                        <a:t>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356703"/>
                  </a:ext>
                </a:extLst>
              </a:tr>
              <a:tr h="663575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Part 0: Introduction &amp; Motivation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8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426465"/>
                  </a:ext>
                </a:extLst>
              </a:tr>
              <a:tr h="51752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Part 1: Transmitter Localization in classical sensor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ACM/IEEE IPSN 2020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IEEE WoWMoM 2021 Elsevier PMC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16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855640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Part 2: Transmitter Localization in </a:t>
                      </a:r>
                      <a:r>
                        <a:rPr lang="en-US" b="0" dirty="0">
                          <a:solidFill>
                            <a:srgbClr val="FF0000"/>
                          </a:solidFill>
                        </a:rPr>
                        <a:t>quantum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sensor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IEEE QCE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14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918416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Part 3: Optimizing Initial State in quantum sensor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ACM TQC (under revision)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179219"/>
                  </a:ext>
                </a:extLst>
              </a:tr>
              <a:tr h="6635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Summary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02132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CB8D0-7A07-A2DE-5916-F6E4DCC76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3BAC-D3CE-9E46-80A0-E53A288A19C3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04C6FB-DC24-3B46-DF4D-37B1E4AD6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14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8362C-A777-462D-2DA5-B68A0E16B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80" y="408755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RF spectrum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483A4-352C-2FCF-7413-EFFB491E7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766" y="1669403"/>
            <a:ext cx="11310482" cy="1430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Electromagnetic spectrum with frequencies from 3 Hz to 3000 GHz</a:t>
            </a:r>
          </a:p>
          <a:p>
            <a:pPr lvl="1"/>
            <a:r>
              <a:rPr lang="en-US" sz="2000" dirty="0"/>
              <a:t>Sweet spot: hundreds of MHz to a few GHz</a:t>
            </a:r>
          </a:p>
          <a:p>
            <a:r>
              <a:rPr lang="en-US" sz="2400" dirty="0"/>
              <a:t>Limited natural resource in great demand due to increasing number of wireless devices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769BD-1DB9-E7DB-6949-2EDFA57AA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3BAC-D3CE-9E46-80A0-E53A288A19C3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 descr="Internet of Things (IoT)">
            <a:extLst>
              <a:ext uri="{FF2B5EF4-FFF2-40B4-BE49-F238E27FC236}">
                <a16:creationId xmlns:a16="http://schemas.microsoft.com/office/drawing/2014/main" id="{E3FD42DD-9C16-79D2-99BD-AD3D11C4F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2"/>
          <a:stretch/>
        </p:blipFill>
        <p:spPr bwMode="auto">
          <a:xfrm>
            <a:off x="3321919" y="3601324"/>
            <a:ext cx="5180272" cy="279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F847AF-5EEA-EC64-72F7-1F9524C54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265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7"/>
    </mc:Choice>
    <mc:Fallback xmlns="">
      <p:transition spd="slow" advTm="5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5D479-8E28-8969-067B-9ED7108ED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728" y="478778"/>
            <a:ext cx="11353800" cy="1325563"/>
          </a:xfrm>
        </p:spPr>
        <p:txBody>
          <a:bodyPr>
            <a:normAutofit/>
          </a:bodyPr>
          <a:lstStyle/>
          <a:p>
            <a:r>
              <a:rPr lang="en-US" dirty="0"/>
              <a:t>Part 2: Quantum Sensor Network Algorithms for Transmitter Localization (IEEE QCE 2023)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E2E27F-E971-99B0-7C29-7255493A5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3BAC-D3CE-9E46-80A0-E53A288A19C3}" type="slidenum">
              <a:rPr lang="en-US" smtClean="0"/>
              <a:t>30</a:t>
            </a:fld>
            <a:endParaRPr lang="en-US"/>
          </a:p>
        </p:txBody>
      </p:sp>
      <p:pic>
        <p:nvPicPr>
          <p:cNvPr id="4" name="Picture 17">
            <a:extLst>
              <a:ext uri="{FF2B5EF4-FFF2-40B4-BE49-F238E27FC236}">
                <a16:creationId xmlns:a16="http://schemas.microsoft.com/office/drawing/2014/main" id="{D97F00D4-2E3D-6F0A-5A57-23D7F713A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728" y="4001143"/>
            <a:ext cx="7112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84E35E-CC57-5BF8-B160-037823ECDCE7}"/>
              </a:ext>
            </a:extLst>
          </p:cNvPr>
          <p:cNvSpPr txBox="1"/>
          <p:nvPr/>
        </p:nvSpPr>
        <p:spPr>
          <a:xfrm>
            <a:off x="6383838" y="4737315"/>
            <a:ext cx="1470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Transmitter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C42E463-95B5-7745-5CBC-7B159F067A98}"/>
              </a:ext>
            </a:extLst>
          </p:cNvPr>
          <p:cNvSpPr/>
          <p:nvPr/>
        </p:nvSpPr>
        <p:spPr>
          <a:xfrm>
            <a:off x="5561066" y="4338626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5404AD0-1ACD-1EDA-50BA-E0CAF58D60A1}"/>
              </a:ext>
            </a:extLst>
          </p:cNvPr>
          <p:cNvSpPr/>
          <p:nvPr/>
        </p:nvSpPr>
        <p:spPr>
          <a:xfrm>
            <a:off x="8846820" y="3782943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9DD79F5-0D31-284D-31AA-88486290274E}"/>
              </a:ext>
            </a:extLst>
          </p:cNvPr>
          <p:cNvSpPr/>
          <p:nvPr/>
        </p:nvSpPr>
        <p:spPr>
          <a:xfrm>
            <a:off x="5633221" y="3143373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C0862A8-46E2-4A75-5064-BD6EB0DD05EB}"/>
              </a:ext>
            </a:extLst>
          </p:cNvPr>
          <p:cNvSpPr/>
          <p:nvPr/>
        </p:nvSpPr>
        <p:spPr>
          <a:xfrm>
            <a:off x="7084015" y="6097684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DDC03B-316E-C8BE-5A1D-05449A081AF6}"/>
              </a:ext>
            </a:extLst>
          </p:cNvPr>
          <p:cNvSpPr txBox="1"/>
          <p:nvPr/>
        </p:nvSpPr>
        <p:spPr>
          <a:xfrm>
            <a:off x="4863414" y="3537862"/>
            <a:ext cx="2032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Quantum Sensor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70DB477-30CE-1D69-0C69-47C778BA1151}"/>
              </a:ext>
            </a:extLst>
          </p:cNvPr>
          <p:cNvSpPr/>
          <p:nvPr/>
        </p:nvSpPr>
        <p:spPr>
          <a:xfrm>
            <a:off x="5633221" y="6056597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2C06D7F-F58E-4F41-3283-4EC93164200A}"/>
              </a:ext>
            </a:extLst>
          </p:cNvPr>
          <p:cNvSpPr/>
          <p:nvPr/>
        </p:nvSpPr>
        <p:spPr>
          <a:xfrm>
            <a:off x="8933294" y="5320305"/>
            <a:ext cx="365760" cy="36576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2CD9362-6403-F0F3-DF73-3C3D62A8EB39}"/>
                  </a:ext>
                </a:extLst>
              </p:cNvPr>
              <p:cNvSpPr txBox="1"/>
              <p:nvPr/>
            </p:nvSpPr>
            <p:spPr>
              <a:xfrm>
                <a:off x="838200" y="2046113"/>
                <a:ext cx="1086039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/>
                  <a:t>Given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2800" dirty="0"/>
                  <a:t> from the quantum sensor network, localize a single TX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2CD9362-6403-F0F3-DF73-3C3D62A8E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046113"/>
                <a:ext cx="10860398" cy="523220"/>
              </a:xfrm>
              <a:prstGeom prst="rect">
                <a:avLst/>
              </a:prstGeom>
              <a:blipFill>
                <a:blip r:embed="rId4"/>
                <a:stretch>
                  <a:fillRect l="-1168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ine Callout 1 4">
            <a:extLst>
              <a:ext uri="{FF2B5EF4-FFF2-40B4-BE49-F238E27FC236}">
                <a16:creationId xmlns:a16="http://schemas.microsoft.com/office/drawing/2014/main" id="{700264A8-9BAA-8614-887D-7ED5CAF09891}"/>
              </a:ext>
            </a:extLst>
          </p:cNvPr>
          <p:cNvSpPr/>
          <p:nvPr/>
        </p:nvSpPr>
        <p:spPr>
          <a:xfrm>
            <a:off x="6933110" y="2834967"/>
            <a:ext cx="1397138" cy="769310"/>
          </a:xfrm>
          <a:prstGeom prst="borderCallout1">
            <a:avLst>
              <a:gd name="adj1" fmla="val 107336"/>
              <a:gd name="adj2" fmla="val 49799"/>
              <a:gd name="adj3" fmla="val 152484"/>
              <a:gd name="adj4" fmla="val 35219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Location?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400F7F-1014-B9FB-8C49-94358994C08F}"/>
              </a:ext>
            </a:extLst>
          </p:cNvPr>
          <p:cNvSpPr txBox="1"/>
          <p:nvPr/>
        </p:nvSpPr>
        <p:spPr>
          <a:xfrm>
            <a:off x="8150069" y="5691728"/>
            <a:ext cx="2032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Quantum Sensor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58FD06E-ABC7-671A-8642-DA099B7C67B0}"/>
              </a:ext>
            </a:extLst>
          </p:cNvPr>
          <p:cNvCxnSpPr>
            <a:cxnSpLocks/>
          </p:cNvCxnSpPr>
          <p:nvPr/>
        </p:nvCxnSpPr>
        <p:spPr>
          <a:xfrm flipV="1">
            <a:off x="2075317" y="2567533"/>
            <a:ext cx="0" cy="550107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E44B28-CB89-6117-0C5D-ED2540E8CB06}"/>
                  </a:ext>
                </a:extLst>
              </p:cNvPr>
              <p:cNvSpPr txBox="1"/>
              <p:nvPr/>
            </p:nvSpPr>
            <p:spPr>
              <a:xfrm>
                <a:off x="1009074" y="3122363"/>
                <a:ext cx="364852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Qubits: a complex </a:t>
                </a:r>
              </a:p>
              <a:p>
                <a:r>
                  <a:rPr lang="en-US" sz="2400" dirty="0"/>
                  <a:t>value vector of size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E44B28-CB89-6117-0C5D-ED2540E8C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074" y="3122363"/>
                <a:ext cx="3648523" cy="830997"/>
              </a:xfrm>
              <a:prstGeom prst="rect">
                <a:avLst/>
              </a:prstGeom>
              <a:blipFill>
                <a:blip r:embed="rId5"/>
                <a:stretch>
                  <a:fillRect l="-2431" t="-5970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8FC52CBE-79CB-8A47-F444-9A6D485963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 animBg="1"/>
      <p:bldP spid="15" grpId="0" animBg="1"/>
      <p:bldP spid="16" grpId="0" animBg="1"/>
      <p:bldP spid="18" grpId="0"/>
      <p:bldP spid="21" grpId="0" animBg="1"/>
      <p:bldP spid="23" grpId="0" animBg="1"/>
      <p:bldP spid="5" grpId="0" animBg="1"/>
      <p:bldP spid="11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531E0-A495-1C1A-8C1E-511029ED3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Intro: Quantum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03AF56-A26E-2D74-E984-088DD33764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054542"/>
                <a:ext cx="10515600" cy="4351338"/>
              </a:xfrm>
            </p:spPr>
            <p:txBody>
              <a:bodyPr/>
              <a:lstStyle/>
              <a:p>
                <a:r>
                  <a:rPr lang="en-US" dirty="0"/>
                  <a:t>A quantum mechanics postulate, defined by some operators</a:t>
                </a:r>
              </a:p>
              <a:p>
                <a:endParaRPr lang="en-US" dirty="0"/>
              </a:p>
              <a:p>
                <a:r>
                  <a:rPr lang="en-US" dirty="0"/>
                  <a:t>If the measurement is carried on a pure state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, we see the outcome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with probability  </a:t>
                </a:r>
              </a:p>
              <a:p>
                <a:r>
                  <a:rPr lang="en-US" dirty="0"/>
                  <a:t>General quantum measurement is described by positive operator-valued measure (POVM)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03AF56-A26E-2D74-E984-088DD33764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054542"/>
                <a:ext cx="10515600" cy="4351338"/>
              </a:xfrm>
              <a:blipFill>
                <a:blip r:embed="rId3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3E56BE-31ED-400A-1224-8368E0098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3BAC-D3CE-9E46-80A0-E53A288A19C3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AB67CB-43B4-08C1-421E-3A0CFD2FA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755" y="2532826"/>
            <a:ext cx="5966791" cy="412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601CFD-8C14-08D8-BBFB-F05DA6736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8322" y="3498163"/>
            <a:ext cx="2968542" cy="41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3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1AF4B-5250-B84F-8924-75E5744F7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95304" cy="1325563"/>
          </a:xfrm>
        </p:spPr>
        <p:txBody>
          <a:bodyPr>
            <a:normAutofit/>
          </a:bodyPr>
          <a:lstStyle/>
          <a:p>
            <a:r>
              <a:rPr lang="en-US" dirty="0"/>
              <a:t>Intro: Quantum State Discrimination (QSD)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1D88B8-A815-4A3D-1A26-397BDC4EB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3BAC-D3CE-9E46-80A0-E53A288A19C3}" type="slidenum">
              <a:rPr lang="en-US" smtClean="0"/>
              <a:t>32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F8F89C6-F122-B748-D733-8EB1E374BD31}"/>
              </a:ext>
            </a:extLst>
          </p:cNvPr>
          <p:cNvSpPr/>
          <p:nvPr/>
        </p:nvSpPr>
        <p:spPr>
          <a:xfrm>
            <a:off x="3437692" y="2789160"/>
            <a:ext cx="1513490" cy="64113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100000">
                <a:srgbClr val="7030A0">
                  <a:lumMod val="99968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21AF95A-2C3A-230F-245A-270C24FD393B}"/>
              </a:ext>
            </a:extLst>
          </p:cNvPr>
          <p:cNvSpPr/>
          <p:nvPr/>
        </p:nvSpPr>
        <p:spPr>
          <a:xfrm>
            <a:off x="7002801" y="2789160"/>
            <a:ext cx="1513490" cy="64113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100000">
                <a:srgbClr val="7030A0">
                  <a:lumMod val="99968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27A68B-A496-E469-CCCA-166FADE82FA9}"/>
              </a:ext>
            </a:extLst>
          </p:cNvPr>
          <p:cNvSpPr/>
          <p:nvPr/>
        </p:nvSpPr>
        <p:spPr>
          <a:xfrm>
            <a:off x="3666568" y="2697720"/>
            <a:ext cx="182880" cy="91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990A93-7E09-93BC-2079-B8A9D4A76950}"/>
              </a:ext>
            </a:extLst>
          </p:cNvPr>
          <p:cNvSpPr/>
          <p:nvPr/>
        </p:nvSpPr>
        <p:spPr>
          <a:xfrm>
            <a:off x="3954313" y="2697720"/>
            <a:ext cx="182880" cy="91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1574A4-8CFE-A11D-742B-AB321B48B161}"/>
              </a:ext>
            </a:extLst>
          </p:cNvPr>
          <p:cNvSpPr/>
          <p:nvPr/>
        </p:nvSpPr>
        <p:spPr>
          <a:xfrm>
            <a:off x="4522322" y="2697720"/>
            <a:ext cx="182880" cy="91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293DE23-DBD8-4B47-C296-5EED27439389}"/>
              </a:ext>
            </a:extLst>
          </p:cNvPr>
          <p:cNvSpPr/>
          <p:nvPr/>
        </p:nvSpPr>
        <p:spPr>
          <a:xfrm>
            <a:off x="4209038" y="2723120"/>
            <a:ext cx="27432" cy="274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C4592A6-C65F-04D3-E08F-070A9CF86F28}"/>
              </a:ext>
            </a:extLst>
          </p:cNvPr>
          <p:cNvSpPr/>
          <p:nvPr/>
        </p:nvSpPr>
        <p:spPr>
          <a:xfrm>
            <a:off x="4304288" y="2723120"/>
            <a:ext cx="27432" cy="274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A3B5E2B-C91A-526C-B91B-954F430F2294}"/>
              </a:ext>
            </a:extLst>
          </p:cNvPr>
          <p:cNvSpPr/>
          <p:nvPr/>
        </p:nvSpPr>
        <p:spPr>
          <a:xfrm>
            <a:off x="4396363" y="2723120"/>
            <a:ext cx="27432" cy="274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43CAF5-B68B-6F08-B72F-3F146C7B081B}"/>
              </a:ext>
            </a:extLst>
          </p:cNvPr>
          <p:cNvSpPr/>
          <p:nvPr/>
        </p:nvSpPr>
        <p:spPr>
          <a:xfrm>
            <a:off x="7256896" y="2697720"/>
            <a:ext cx="182880" cy="91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7062AA-840C-3D83-73B2-10FCDD6130DF}"/>
              </a:ext>
            </a:extLst>
          </p:cNvPr>
          <p:cNvSpPr/>
          <p:nvPr/>
        </p:nvSpPr>
        <p:spPr>
          <a:xfrm>
            <a:off x="7544641" y="2697720"/>
            <a:ext cx="182880" cy="91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6B0EC4-2113-041F-C748-86F10C68B57D}"/>
              </a:ext>
            </a:extLst>
          </p:cNvPr>
          <p:cNvSpPr/>
          <p:nvPr/>
        </p:nvSpPr>
        <p:spPr>
          <a:xfrm>
            <a:off x="8112650" y="2697720"/>
            <a:ext cx="182880" cy="91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2E75A5-6C62-70A4-02C2-5B817AF40CD1}"/>
              </a:ext>
            </a:extLst>
          </p:cNvPr>
          <p:cNvSpPr/>
          <p:nvPr/>
        </p:nvSpPr>
        <p:spPr>
          <a:xfrm>
            <a:off x="7799366" y="2723120"/>
            <a:ext cx="27432" cy="274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6D1C5B7-1296-6921-17D4-5749778C081C}"/>
              </a:ext>
            </a:extLst>
          </p:cNvPr>
          <p:cNvSpPr/>
          <p:nvPr/>
        </p:nvSpPr>
        <p:spPr>
          <a:xfrm>
            <a:off x="7894616" y="2723120"/>
            <a:ext cx="27432" cy="274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811E3C-DE28-4BC3-34BA-3CB5ADC7DD88}"/>
              </a:ext>
            </a:extLst>
          </p:cNvPr>
          <p:cNvSpPr/>
          <p:nvPr/>
        </p:nvSpPr>
        <p:spPr>
          <a:xfrm>
            <a:off x="7986691" y="2723120"/>
            <a:ext cx="27432" cy="274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CE6E898-8D1C-CE13-7971-ADAA1AAA6DED}"/>
              </a:ext>
            </a:extLst>
          </p:cNvPr>
          <p:cNvCxnSpPr/>
          <p:nvPr/>
        </p:nvCxnSpPr>
        <p:spPr>
          <a:xfrm>
            <a:off x="4214835" y="2119040"/>
            <a:ext cx="0" cy="3657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B3A0361-B439-A84E-59C4-0F171AFF65F3}"/>
              </a:ext>
            </a:extLst>
          </p:cNvPr>
          <p:cNvSpPr txBox="1"/>
          <p:nvPr/>
        </p:nvSpPr>
        <p:spPr>
          <a:xfrm>
            <a:off x="3410154" y="1690688"/>
            <a:ext cx="1652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Preparation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8B6C5D-EB0C-E025-1B9E-765113171D0E}"/>
              </a:ext>
            </a:extLst>
          </p:cNvPr>
          <p:cNvSpPr txBox="1"/>
          <p:nvPr/>
        </p:nvSpPr>
        <p:spPr>
          <a:xfrm>
            <a:off x="6816768" y="1692001"/>
            <a:ext cx="1991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Discrimination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B646828-68E4-3506-6181-071D98E08969}"/>
              </a:ext>
            </a:extLst>
          </p:cNvPr>
          <p:cNvCxnSpPr>
            <a:cxnSpLocks/>
          </p:cNvCxnSpPr>
          <p:nvPr/>
        </p:nvCxnSpPr>
        <p:spPr>
          <a:xfrm flipV="1">
            <a:off x="7805544" y="2119040"/>
            <a:ext cx="0" cy="3657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B7B7610-0C2F-3979-4893-EA05D92B0759}"/>
              </a:ext>
            </a:extLst>
          </p:cNvPr>
          <p:cNvCxnSpPr>
            <a:cxnSpLocks/>
          </p:cNvCxnSpPr>
          <p:nvPr/>
        </p:nvCxnSpPr>
        <p:spPr>
          <a:xfrm>
            <a:off x="5062786" y="3109725"/>
            <a:ext cx="670872" cy="0"/>
          </a:xfrm>
          <a:prstGeom prst="straightConnector1">
            <a:avLst/>
          </a:prstGeom>
          <a:ln w="28575">
            <a:solidFill>
              <a:schemeClr val="tx1"/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4E76B7E-6297-9B8C-2A62-20C69297E153}"/>
              </a:ext>
            </a:extLst>
          </p:cNvPr>
          <p:cNvCxnSpPr>
            <a:cxnSpLocks/>
          </p:cNvCxnSpPr>
          <p:nvPr/>
        </p:nvCxnSpPr>
        <p:spPr>
          <a:xfrm>
            <a:off x="6319187" y="3103829"/>
            <a:ext cx="592153" cy="5896"/>
          </a:xfrm>
          <a:prstGeom prst="straightConnector1">
            <a:avLst/>
          </a:prstGeom>
          <a:ln w="28575">
            <a:solidFill>
              <a:schemeClr val="tx1"/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 descr="Atom outline">
            <a:extLst>
              <a:ext uri="{FF2B5EF4-FFF2-40B4-BE49-F238E27FC236}">
                <a16:creationId xmlns:a16="http://schemas.microsoft.com/office/drawing/2014/main" id="{87ACD54E-331A-1EF7-D325-764288B84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01854" y="2789160"/>
            <a:ext cx="641132" cy="6411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77F4E68-2F8A-3FAB-FD40-944BF4D0233E}"/>
                  </a:ext>
                </a:extLst>
              </p:cNvPr>
              <p:cNvSpPr txBox="1"/>
              <p:nvPr/>
            </p:nvSpPr>
            <p:spPr>
              <a:xfrm>
                <a:off x="5778389" y="2404973"/>
                <a:ext cx="49391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77F4E68-2F8A-3FAB-FD40-944BF4D02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389" y="2404973"/>
                <a:ext cx="493917" cy="369332"/>
              </a:xfrm>
              <a:prstGeom prst="rect">
                <a:avLst/>
              </a:prstGeom>
              <a:blipFill>
                <a:blip r:embed="rId4"/>
                <a:stretch>
                  <a:fillRect l="-23077" r="-2307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3D42A63-E5B6-13E7-30D5-6E1A4201FF42}"/>
                  </a:ext>
                </a:extLst>
              </p:cNvPr>
              <p:cNvSpPr txBox="1"/>
              <p:nvPr/>
            </p:nvSpPr>
            <p:spPr>
              <a:xfrm>
                <a:off x="3576474" y="2410915"/>
                <a:ext cx="365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3D42A63-E5B6-13E7-30D5-6E1A4201F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6474" y="2410915"/>
                <a:ext cx="36580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A5543F2-D308-5A63-E3CC-0653AF060B27}"/>
                  </a:ext>
                </a:extLst>
              </p:cNvPr>
              <p:cNvSpPr txBox="1"/>
              <p:nvPr/>
            </p:nvSpPr>
            <p:spPr>
              <a:xfrm>
                <a:off x="3853382" y="2409354"/>
                <a:ext cx="365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A5543F2-D308-5A63-E3CC-0653AF060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3382" y="2409354"/>
                <a:ext cx="36580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788394-B476-F1F6-B16D-299435360659}"/>
                  </a:ext>
                </a:extLst>
              </p:cNvPr>
              <p:cNvSpPr txBox="1"/>
              <p:nvPr/>
            </p:nvSpPr>
            <p:spPr>
              <a:xfrm>
                <a:off x="4454174" y="2404328"/>
                <a:ext cx="3745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788394-B476-F1F6-B16D-299435360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4174" y="2404328"/>
                <a:ext cx="37459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65CD499-9CDC-02B5-C22C-D3CCB49AE77F}"/>
                  </a:ext>
                </a:extLst>
              </p:cNvPr>
              <p:cNvSpPr txBox="1"/>
              <p:nvPr/>
            </p:nvSpPr>
            <p:spPr>
              <a:xfrm>
                <a:off x="7170108" y="2414298"/>
                <a:ext cx="365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65CD499-9CDC-02B5-C22C-D3CCB49AE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108" y="2414298"/>
                <a:ext cx="36580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FE3BB9C-3204-9595-1AC3-080ACF9A78B1}"/>
                  </a:ext>
                </a:extLst>
              </p:cNvPr>
              <p:cNvSpPr txBox="1"/>
              <p:nvPr/>
            </p:nvSpPr>
            <p:spPr>
              <a:xfrm>
                <a:off x="7454891" y="2413253"/>
                <a:ext cx="365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FE3BB9C-3204-9595-1AC3-080ACF9A78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4891" y="2413253"/>
                <a:ext cx="36580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DC3F6D8-B218-4D97-0E14-00ABB75E0D86}"/>
                  </a:ext>
                </a:extLst>
              </p:cNvPr>
              <p:cNvSpPr txBox="1"/>
              <p:nvPr/>
            </p:nvSpPr>
            <p:spPr>
              <a:xfrm>
                <a:off x="8047808" y="2413253"/>
                <a:ext cx="3745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DC3F6D8-B218-4D97-0E14-00ABB75E0D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7808" y="2413253"/>
                <a:ext cx="37459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E05BAB57-3BE7-523A-08D4-EBE32C66F5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8972" y="4075778"/>
            <a:ext cx="2857500" cy="381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3B26829-D2A1-2F02-E18C-99DF38C3D971}"/>
                  </a:ext>
                </a:extLst>
              </p:cNvPr>
              <p:cNvSpPr txBox="1"/>
              <p:nvPr/>
            </p:nvSpPr>
            <p:spPr>
              <a:xfrm>
                <a:off x="736514" y="3979725"/>
                <a:ext cx="964192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US" sz="2800" dirty="0"/>
                  <a:t>Preparation: Pick a quantum state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2800" dirty="0"/>
                  <a:t> from a target set 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800" dirty="0"/>
                  <a:t>Discrimination: Determine what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2800" dirty="0"/>
                  <a:t> is by measuring it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3B26829-D2A1-2F02-E18C-99DF38C3D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514" y="3979725"/>
                <a:ext cx="9641926" cy="954107"/>
              </a:xfrm>
              <a:prstGeom prst="rect">
                <a:avLst/>
              </a:prstGeom>
              <a:blipFill>
                <a:blip r:embed="rId12"/>
                <a:stretch>
                  <a:fillRect l="-1316" t="-7895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557E8D0-511C-D66E-5C84-3F0AD8DC38A1}"/>
                  </a:ext>
                </a:extLst>
              </p:cNvPr>
              <p:cNvSpPr txBox="1"/>
              <p:nvPr/>
            </p:nvSpPr>
            <p:spPr>
              <a:xfrm>
                <a:off x="2240680" y="5195772"/>
                <a:ext cx="3129639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US" sz="2800" dirty="0"/>
                  <a:t>Picked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US" sz="2800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800" dirty="0"/>
                  <a:t>Measured as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557E8D0-511C-D66E-5C84-3F0AD8DC38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680" y="5195772"/>
                <a:ext cx="3129639" cy="954107"/>
              </a:xfrm>
              <a:prstGeom prst="rect">
                <a:avLst/>
              </a:prstGeom>
              <a:blipFill>
                <a:blip r:embed="rId13"/>
                <a:stretch>
                  <a:fillRect l="-4049" t="-6494" r="-1619" b="-16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D39D582-5D2D-E6FB-7B54-8D7B9A564651}"/>
                  </a:ext>
                </a:extLst>
              </p:cNvPr>
              <p:cNvSpPr txBox="1"/>
              <p:nvPr/>
            </p:nvSpPr>
            <p:spPr>
              <a:xfrm>
                <a:off x="6445168" y="5165999"/>
                <a:ext cx="3137910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US" sz="2800" dirty="0"/>
                  <a:t>Picked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US" sz="2800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800" dirty="0"/>
                  <a:t>Measured as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D39D582-5D2D-E6FB-7B54-8D7B9A564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168" y="5165999"/>
                <a:ext cx="3137910" cy="954107"/>
              </a:xfrm>
              <a:prstGeom prst="rect">
                <a:avLst/>
              </a:prstGeom>
              <a:blipFill>
                <a:blip r:embed="rId14"/>
                <a:stretch>
                  <a:fillRect l="-4032" t="-7895" r="-1613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Graphic 38" descr="Badge Tick1 with solid fill">
            <a:extLst>
              <a:ext uri="{FF2B5EF4-FFF2-40B4-BE49-F238E27FC236}">
                <a16:creationId xmlns:a16="http://schemas.microsoft.com/office/drawing/2014/main" id="{A295ECBE-BE0E-0A4C-3F84-EB9E7F1320D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180280" y="6096000"/>
            <a:ext cx="762000" cy="762000"/>
          </a:xfrm>
          <a:prstGeom prst="rect">
            <a:avLst/>
          </a:prstGeom>
        </p:spPr>
      </p:pic>
      <p:pic>
        <p:nvPicPr>
          <p:cNvPr id="41" name="Graphic 40" descr="Close with solid fill">
            <a:extLst>
              <a:ext uri="{FF2B5EF4-FFF2-40B4-BE49-F238E27FC236}">
                <a16:creationId xmlns:a16="http://schemas.microsoft.com/office/drawing/2014/main" id="{17D313DE-33FC-2F98-0166-9CCA8FCA237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488495" y="6049661"/>
            <a:ext cx="765944" cy="76594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B69FB42-2E41-3248-2090-D1B2FD421AD9}"/>
              </a:ext>
            </a:extLst>
          </p:cNvPr>
          <p:cNvSpPr txBox="1"/>
          <p:nvPr/>
        </p:nvSpPr>
        <p:spPr>
          <a:xfrm>
            <a:off x="7004889" y="2935628"/>
            <a:ext cx="1513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measurement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48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56137-9AA5-A4C0-B099-DE636E75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Definition of TX Localization in QSN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73BE74-B578-4C9A-A844-398B06C3FD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84860" y="3824629"/>
                <a:ext cx="11228882" cy="2976563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arenR"/>
                </a:pPr>
                <a:r>
                  <a:rPr lang="en-US" dirty="0"/>
                  <a:t>A transmitter and distributed set of quantum sensors (QSN) in an area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dirty="0"/>
                  <a:t>QSN in an </a:t>
                </a:r>
                <a:r>
                  <a:rPr lang="en-US" i="1" dirty="0"/>
                  <a:t>initial</a:t>
                </a:r>
                <a:r>
                  <a:rPr lang="en-US" dirty="0"/>
                  <a:t> state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dirty="0"/>
                  <a:t>QSN evolve into a </a:t>
                </a:r>
                <a:r>
                  <a:rPr lang="en-US" i="1" dirty="0"/>
                  <a:t>final</a:t>
                </a:r>
                <a:r>
                  <a:rPr lang="en-US" dirty="0"/>
                  <a:t> state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 under the impact of a transmitter over a period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acc>
                  </m:oMath>
                </a14:m>
                <a:r>
                  <a:rPr lang="en-US" dirty="0"/>
                  <a:t> models the quantum sensing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dirty="0">
                    <a:solidFill>
                      <a:srgbClr val="FF0000"/>
                    </a:solidFill>
                  </a:rPr>
                  <a:t>Estimate the location of the transmitter based on final state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73BE74-B578-4C9A-A844-398B06C3FD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84860" y="3824629"/>
                <a:ext cx="11228882" cy="2976563"/>
              </a:xfrm>
              <a:blipFill>
                <a:blip r:embed="rId3"/>
                <a:stretch>
                  <a:fillRect l="-1129" t="-3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84877-F482-407E-455F-6FEE65F02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BC2A-BA2E-8241-8281-95A1B0A0DF96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6F8911-B111-1FEC-D9D5-7575C9734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493" y="1418664"/>
            <a:ext cx="7772400" cy="22331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C2F3A6-B632-41DE-5702-E2BF23945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51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088F4-9729-FE7B-429D-77160E59C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5BC79-3592-DFC8-7519-0B8759DDF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04034" cy="4667250"/>
          </a:xfrm>
        </p:spPr>
        <p:txBody>
          <a:bodyPr>
            <a:normAutofit/>
          </a:bodyPr>
          <a:lstStyle/>
          <a:p>
            <a:r>
              <a:rPr lang="en-US" b="0" dirty="0">
                <a:effectLst/>
                <a:latin typeface="NimbusRomNo9L"/>
              </a:rPr>
              <a:t>“</a:t>
            </a:r>
            <a:r>
              <a:rPr lang="en-US" b="0" i="1" dirty="0">
                <a:effectLst/>
                <a:latin typeface="NimbusRomNo9L"/>
              </a:rPr>
              <a:t>Distributed Quantu</a:t>
            </a:r>
            <a:r>
              <a:rPr lang="en-US" i="1" dirty="0">
                <a:latin typeface="NimbusRomNo9L"/>
              </a:rPr>
              <a:t>m Sensing Network with Geographically Constrained Measurement Strategies</a:t>
            </a:r>
            <a:r>
              <a:rPr lang="en-US" dirty="0">
                <a:latin typeface="NimbusRomNo9L"/>
              </a:rPr>
              <a:t>”, Yingkang Cao &amp; Xiaodi Wu, IEEE ICASSP 2023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0" dirty="0">
                <a:effectLst/>
                <a:latin typeface="NimbusRomNo9L"/>
              </a:rPr>
              <a:t>Local </a:t>
            </a:r>
            <a:r>
              <a:rPr lang="en-US" dirty="0">
                <a:latin typeface="NimbusRomNo9L"/>
              </a:rPr>
              <a:t>m</a:t>
            </a:r>
            <a:r>
              <a:rPr lang="en-US" b="0" dirty="0">
                <a:effectLst/>
                <a:latin typeface="NimbusRomNo9L"/>
              </a:rPr>
              <a:t>easurement</a:t>
            </a:r>
          </a:p>
          <a:p>
            <a:r>
              <a:rPr lang="en-US" dirty="0">
                <a:latin typeface="NimbusRomNo9L"/>
              </a:rPr>
              <a:t>“</a:t>
            </a:r>
            <a:r>
              <a:rPr lang="en-US" i="1" dirty="0">
                <a:latin typeface="NimbusRomNo9L"/>
              </a:rPr>
              <a:t>Discrete Outcome Quantum Sensor Networks</a:t>
            </a:r>
            <a:r>
              <a:rPr lang="en-US" dirty="0">
                <a:latin typeface="NimbusRomNo9L"/>
              </a:rPr>
              <a:t>”, Mark Hillery &amp; Himanshu Gupta &amp; Caitao Zhan, Physical Review A, 2023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NimbusRomNo9L"/>
              </a:rPr>
              <a:t>Global measurement, estimate discrete parameters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NimbusRomNo9L"/>
              </a:rPr>
              <a:t>P</a:t>
            </a:r>
            <a:r>
              <a:rPr lang="en-US" b="0" dirty="0">
                <a:effectLst/>
                <a:latin typeface="NimbusRomNo9L"/>
              </a:rPr>
              <a:t>recursor work of </a:t>
            </a:r>
            <a:r>
              <a:rPr lang="en-US" dirty="0">
                <a:latin typeface="NimbusRomNo9L"/>
              </a:rPr>
              <a:t>Part 2 and Part 3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NimbusRomNo9L"/>
              </a:rPr>
              <a:t>Part 2</a:t>
            </a:r>
            <a:r>
              <a:rPr lang="en-US" b="0" dirty="0">
                <a:effectLst/>
                <a:latin typeface="NimbusRomNo9L"/>
              </a:rPr>
              <a:t> attempts to </a:t>
            </a:r>
            <a:r>
              <a:rPr lang="en-US" dirty="0">
                <a:latin typeface="NimbusRomNo9L"/>
              </a:rPr>
              <a:t>e</a:t>
            </a:r>
            <a:r>
              <a:rPr lang="en-US" b="0" dirty="0">
                <a:effectLst/>
                <a:latin typeface="NimbusRomNo9L"/>
              </a:rPr>
              <a:t>xplore QSN towards real life application (TX localization)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A7268-C5F9-A1B3-1E31-E9385061D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BC2A-BA2E-8241-8281-95A1B0A0DF96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173BC9-4D17-C836-4A22-87BABF7D1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841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CB6C4-1F83-3F52-C7E9-00ED84A4F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Sensing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AE5F05-F49A-C13F-20B1-FF411577E0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acc>
                  </m:oMath>
                </a14:m>
                <a:r>
                  <a:rPr lang="en-US" dirty="0"/>
                  <a:t>: operator that models the impact of a signal to a quantum sensor 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For impact on multiple sensors, do tensor product,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=⊗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Assume Hamiltonian is a function of electric field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/>
                  <a:t> is a function of distance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box>
                      <m:box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dirty="0"/>
                  <a:t>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connection between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acc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can be built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AE5F05-F49A-C13F-20B1-FF411577E0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  <a:blipFill>
                <a:blip r:embed="rId4"/>
                <a:stretch>
                  <a:fillRect l="-1086" t="-1809" r="-1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D6EA8-810A-48EC-35E6-EFA510C5C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BC2A-BA2E-8241-8281-95A1B0A0DF96}" type="slidenum">
              <a:rPr lang="en-US" smtClean="0"/>
              <a:t>35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39C546-F762-9EFF-8A18-E90F7F336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  <p:pic>
        <p:nvPicPr>
          <p:cNvPr id="7" name="Graphic 6" descr="Wireless router outline">
            <a:extLst>
              <a:ext uri="{FF2B5EF4-FFF2-40B4-BE49-F238E27FC236}">
                <a16:creationId xmlns:a16="http://schemas.microsoft.com/office/drawing/2014/main" id="{C4098D3D-7EED-DD1C-5286-556AC9BD51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44344" y="4575767"/>
            <a:ext cx="802886" cy="802886"/>
          </a:xfrm>
          <a:prstGeom prst="rect">
            <a:avLst/>
          </a:prstGeom>
        </p:spPr>
      </p:pic>
      <p:pic>
        <p:nvPicPr>
          <p:cNvPr id="8" name="Graphic 7" descr="Atom outline">
            <a:extLst>
              <a:ext uri="{FF2B5EF4-FFF2-40B4-BE49-F238E27FC236}">
                <a16:creationId xmlns:a16="http://schemas.microsoft.com/office/drawing/2014/main" id="{CA2E9BA6-A816-580C-1A20-A263C30243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20054" y="5436897"/>
            <a:ext cx="640080" cy="640080"/>
          </a:xfrm>
          <a:prstGeom prst="rect">
            <a:avLst/>
          </a:prstGeom>
        </p:spPr>
      </p:pic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1932A36A-E68A-184D-B02E-A8F5EDCE5736}"/>
              </a:ext>
            </a:extLst>
          </p:cNvPr>
          <p:cNvCxnSpPr>
            <a:cxnSpLocks/>
          </p:cNvCxnSpPr>
          <p:nvPr/>
        </p:nvCxnSpPr>
        <p:spPr>
          <a:xfrm>
            <a:off x="3424928" y="5044678"/>
            <a:ext cx="798840" cy="700737"/>
          </a:xfrm>
          <a:prstGeom prst="curvedConnector3">
            <a:avLst>
              <a:gd name="adj1" fmla="val 50000"/>
            </a:avLst>
          </a:prstGeom>
          <a:ln w="57150"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 descr="Wireless router outline">
            <a:extLst>
              <a:ext uri="{FF2B5EF4-FFF2-40B4-BE49-F238E27FC236}">
                <a16:creationId xmlns:a16="http://schemas.microsoft.com/office/drawing/2014/main" id="{2F1E3E40-C0F5-FAAB-1C01-6AFE62A723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13583" y="4128131"/>
            <a:ext cx="802886" cy="802886"/>
          </a:xfrm>
          <a:prstGeom prst="rect">
            <a:avLst/>
          </a:prstGeom>
        </p:spPr>
      </p:pic>
      <p:pic>
        <p:nvPicPr>
          <p:cNvPr id="17" name="Graphic 16" descr="Atom outline">
            <a:extLst>
              <a:ext uri="{FF2B5EF4-FFF2-40B4-BE49-F238E27FC236}">
                <a16:creationId xmlns:a16="http://schemas.microsoft.com/office/drawing/2014/main" id="{01BB040F-5F74-87DC-4747-928B8ED543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58241" y="5436897"/>
            <a:ext cx="640080" cy="640080"/>
          </a:xfrm>
          <a:prstGeom prst="rect">
            <a:avLst/>
          </a:prstGeom>
        </p:spPr>
      </p:pic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DA86ADC5-8100-3E93-2517-1EAE0D7EB63A}"/>
              </a:ext>
            </a:extLst>
          </p:cNvPr>
          <p:cNvCxnSpPr>
            <a:cxnSpLocks/>
          </p:cNvCxnSpPr>
          <p:nvPr/>
        </p:nvCxnSpPr>
        <p:spPr>
          <a:xfrm>
            <a:off x="6190121" y="4490545"/>
            <a:ext cx="1871834" cy="1254870"/>
          </a:xfrm>
          <a:prstGeom prst="curvedConnector3">
            <a:avLst>
              <a:gd name="adj1" fmla="val 50000"/>
            </a:avLst>
          </a:prstGeom>
          <a:ln w="19050"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605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352BB-5AC0-A51F-41CD-7693C2895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Sensing – Phase Shift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C39AC1-57BE-7868-8563-F1F1374ED9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03475" y="1455882"/>
                <a:ext cx="10782783" cy="5206995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The key quantity: </a:t>
                </a:r>
                <a:r>
                  <a:rPr lang="en-US" i="1" dirty="0"/>
                  <a:t>phase shift </a:t>
                </a:r>
                <a:r>
                  <a:rPr lang="en-US" dirty="0"/>
                  <a:t>picked up by the quantum sensor due to interaction with the signal </a:t>
                </a:r>
                <a:r>
                  <a:rPr lang="en-US" sz="2600" dirty="0"/>
                  <a:t>[1]</a:t>
                </a:r>
              </a:p>
              <a:p>
                <a:r>
                  <a:rPr lang="en-US" dirty="0"/>
                  <a:t>Time evolution operator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due to a signal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box>
                            <m:box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  <m:nary>
                                <m:nary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nary>
                            </m:e>
                          </m:box>
                        </m:sup>
                      </m:sSup>
                    </m:oMath>
                  </m:oMathPara>
                </a14:m>
                <a:endParaRPr lang="en-US" b="0" dirty="0"/>
              </a:p>
              <a:p>
                <a:pPr marL="0" indent="0" algn="ctr">
                  <a:buNone/>
                </a:pPr>
                <a:r>
                  <a:rPr lang="en-US" b="0" dirty="0"/>
                  <a:t>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box>
                          <m:box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ℏ</m:t>
                                </m:r>
                              </m:den>
                            </m:f>
                            <m:nary>
                              <m:nary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sup>
                              <m:e>
                                <m:r>
                                  <a:rPr lang="en-US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</m:e>
                            </m:nary>
                          </m:e>
                        </m:box>
                      </m:sup>
                    </m:sSup>
                  </m:oMath>
                </a14:m>
                <a:endParaRPr lang="en-US" b="0" dirty="0"/>
              </a:p>
              <a:p>
                <a:pPr marL="0" indent="0" algn="ctr">
                  <a:buNone/>
                </a:pPr>
                <a:r>
                  <a:rPr lang="en-US" b="0" dirty="0"/>
                  <a:t>             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box>
                          <m:box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ℏ</m:t>
                                </m:r>
                              </m:den>
                            </m:f>
                            <m:nary>
                              <m:nary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sup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 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  <m:r>
                                  <a:rPr lang="en-US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func>
                                  <m:funcPr>
                                    <m:ctrlPr>
                                      <a:rPr lang="en-US" b="0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b="0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r>
                                          <a:rPr lang="en-US" b="0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𝑓𝑡</m:t>
                                        </m:r>
                                        <m:r>
                                          <a:rPr lang="en-US" b="0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func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</m:e>
                            </m:nary>
                          </m:e>
                        </m:box>
                      </m:sup>
                    </m:sSup>
                  </m:oMath>
                </a14:m>
                <a:endParaRPr lang="en-US" b="0" dirty="0"/>
              </a:p>
              <a:p>
                <a:pPr marL="0" indent="0" algn="ctr">
                  <a:buNone/>
                </a:pPr>
                <a:r>
                  <a:rPr lang="en-US" b="0" dirty="0"/>
                  <a:t>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box>
                          <m:box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r>
                              <m:rPr>
                                <m:brk m:alnAt="63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box>
                      </m:sup>
                    </m:sSup>
                  </m:oMath>
                </a14:m>
                <a:r>
                  <a:rPr lang="en-US" b="0" dirty="0"/>
                  <a:t> </a:t>
                </a:r>
              </a:p>
              <a:p>
                <a:r>
                  <a:rPr lang="en-US" dirty="0"/>
                  <a:t>P</a:t>
                </a:r>
                <a:r>
                  <a:rPr lang="en-US" b="0" dirty="0"/>
                  <a:t>hase shift,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b="0" dirty="0"/>
                  <a:t>, accumulated during sensing time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[0,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b="0" dirty="0"/>
                  <a:t> due to the signal [1]: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brk m:alnAt="6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endParaRPr 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C39AC1-57BE-7868-8563-F1F1374ED9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3475" y="1455882"/>
                <a:ext cx="10782783" cy="5206995"/>
              </a:xfrm>
              <a:blipFill>
                <a:blip r:embed="rId4"/>
                <a:stretch>
                  <a:fillRect l="-941" t="-1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2EC994-11CF-AC0C-EF01-157BED475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BC2A-BA2E-8241-8281-95A1B0A0DF96}" type="slidenum">
              <a:rPr lang="en-US" smtClean="0"/>
              <a:t>36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743662-B57C-5EE7-8E81-56644985B05E}"/>
              </a:ext>
            </a:extLst>
          </p:cNvPr>
          <p:cNvSpPr txBox="1"/>
          <p:nvPr/>
        </p:nvSpPr>
        <p:spPr>
          <a:xfrm>
            <a:off x="2294506" y="6550223"/>
            <a:ext cx="80506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[1] Quantum Sensing, C. Degen &amp; F. Reinhard &amp; P. </a:t>
            </a:r>
            <a:r>
              <a:rPr lang="en-US" sz="1400" dirty="0" err="1"/>
              <a:t>Cappellaro</a:t>
            </a:r>
            <a:r>
              <a:rPr lang="en-US" sz="1400" dirty="0"/>
              <a:t>, Review of Modern Physics 2017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F1D019-FFC3-9856-A544-BA6437AB7878}"/>
              </a:ext>
            </a:extLst>
          </p:cNvPr>
          <p:cNvSpPr/>
          <p:nvPr/>
        </p:nvSpPr>
        <p:spPr>
          <a:xfrm>
            <a:off x="6012180" y="2673566"/>
            <a:ext cx="3604260" cy="1921294"/>
          </a:xfrm>
          <a:prstGeom prst="rect">
            <a:avLst/>
          </a:prstGeom>
          <a:solidFill>
            <a:schemeClr val="accent3">
              <a:alpha val="93000"/>
            </a:schemeClr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FB3757-3468-EAE2-F553-AD993CE31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281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DBFF3-137C-E677-641A-16591E014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15908" cy="1325563"/>
          </a:xfrm>
        </p:spPr>
        <p:txBody>
          <a:bodyPr/>
          <a:lstStyle/>
          <a:p>
            <a:r>
              <a:rPr lang="en-US" dirty="0"/>
              <a:t>Methodology: TX Localization as QSD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F038B-5D94-409E-E808-1F33320A6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526" y="1887333"/>
            <a:ext cx="11520948" cy="5355252"/>
          </a:xfrm>
        </p:spPr>
        <p:txBody>
          <a:bodyPr>
            <a:normAutofit/>
          </a:bodyPr>
          <a:lstStyle/>
          <a:p>
            <a:r>
              <a:rPr lang="en-US" dirty="0"/>
              <a:t>Pose the TX localization problem as the quantum state discrimination (QSD)</a:t>
            </a:r>
          </a:p>
          <a:p>
            <a:r>
              <a:rPr lang="en-US" dirty="0"/>
              <a:t>Observation: Different locations of TX will result in different final states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solidFill>
                <a:srgbClr val="FF000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solidFill>
                <a:srgbClr val="FF000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solidFill>
                <a:srgbClr val="FF000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solidFill>
                <a:srgbClr val="FF000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solidFill>
                <a:srgbClr val="FF000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FF0000"/>
                </a:solidFill>
              </a:rPr>
              <a:t>Key idea: by determining the final state (via QSD), we get the TX location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A46A3-B035-3425-193F-30AAB844F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7150"/>
            <a:ext cx="2743200" cy="365125"/>
          </a:xfrm>
        </p:spPr>
        <p:txBody>
          <a:bodyPr/>
          <a:lstStyle/>
          <a:p>
            <a:fld id="{6395BC2A-BA2E-8241-8281-95A1B0A0DF96}" type="slidenum">
              <a:rPr lang="en-US" smtClean="0"/>
              <a:t>37</a:t>
            </a:fld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056A337-936C-D169-BC62-1D07E4D1A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7532" y="3254482"/>
            <a:ext cx="1892516" cy="189251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E59D0B5-F3AF-82D2-C31E-DA5DC1AC6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8084" y="3254482"/>
            <a:ext cx="1892516" cy="188580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5B2214B1-E069-D952-8CFC-66C3752215E9}"/>
              </a:ext>
            </a:extLst>
          </p:cNvPr>
          <p:cNvSpPr txBox="1"/>
          <p:nvPr/>
        </p:nvSpPr>
        <p:spPr>
          <a:xfrm>
            <a:off x="2402198" y="6575854"/>
            <a:ext cx="70397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[1] Quantum State Discrimination and Its Applications, J. Bae, </a:t>
            </a:r>
            <a:r>
              <a:rPr lang="en-US" sz="1400" b="0" i="1" dirty="0">
                <a:solidFill>
                  <a:srgbClr val="333333"/>
                </a:solidFill>
                <a:effectLst/>
                <a:latin typeface="-apple-system"/>
              </a:rPr>
              <a:t>J. Phys. A: Math. </a:t>
            </a:r>
            <a:r>
              <a:rPr lang="en-US" sz="1400" b="0" i="1" dirty="0" err="1">
                <a:solidFill>
                  <a:srgbClr val="333333"/>
                </a:solidFill>
                <a:effectLst/>
                <a:latin typeface="-apple-system"/>
              </a:rPr>
              <a:t>Theor</a:t>
            </a:r>
            <a:r>
              <a:rPr lang="en-US" sz="1400" b="0" i="1" dirty="0">
                <a:solidFill>
                  <a:srgbClr val="333333"/>
                </a:solidFill>
                <a:effectLst/>
                <a:latin typeface="-apple-system"/>
              </a:rPr>
              <a:t>., 2015</a:t>
            </a: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D301B3-0C6E-DC76-EE19-729542A470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543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2ED87-9152-729D-649F-E761CBF11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One-Level QSD 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490BB-E785-31FA-9291-014F1A2BF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BC2A-BA2E-8241-8281-95A1B0A0DF96}" type="slidenum">
              <a:rPr lang="en-US" smtClean="0"/>
              <a:t>38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2FAA40D9-E568-E540-2898-6CBBED044E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2640" y="1971505"/>
                <a:ext cx="9061941" cy="38996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>
                  <a:buFont typeface="+mj-lt"/>
                  <a:buAutoNum type="arabicParenR"/>
                </a:pPr>
                <a:r>
                  <a:rPr lang="en-US" dirty="0"/>
                  <a:t>The quantum sensor network is in initial state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dirty="0"/>
                  <a:t>Create the set of final states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⟩}</m:t>
                    </m:r>
                  </m:oMath>
                </a14:m>
                <a:r>
                  <a:rPr lang="en-US" dirty="0"/>
                  <a:t> corresponding to the center of grid cells. 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dirty="0"/>
                  <a:t>Generate the POVM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on the final states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⟩}</m:t>
                    </m:r>
                  </m:oMath>
                </a14:m>
                <a:r>
                  <a:rPr lang="en-US" dirty="0"/>
                  <a:t> using Pretty Good Measurement [1]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dirty="0"/>
                  <a:t>Localize the TX by a QSD over the final state using POVM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. Multi-shot, select most frequent outcome</a:t>
                </a:r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2FAA40D9-E568-E540-2898-6CBBED044E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640" y="1971505"/>
                <a:ext cx="9061941" cy="3899695"/>
              </a:xfrm>
              <a:prstGeom prst="rect">
                <a:avLst/>
              </a:prstGeom>
              <a:blipFill>
                <a:blip r:embed="rId3"/>
                <a:stretch>
                  <a:fillRect l="-1401" t="-3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D49CC447-E053-6127-C864-EFB109461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7265" y="-7098"/>
            <a:ext cx="2495458" cy="4572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84399C-4C9F-AF0F-9C04-C3B8279C00F0}"/>
              </a:ext>
            </a:extLst>
          </p:cNvPr>
          <p:cNvSpPr txBox="1"/>
          <p:nvPr/>
        </p:nvSpPr>
        <p:spPr>
          <a:xfrm>
            <a:off x="1664675" y="6560684"/>
            <a:ext cx="92319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[1] A ’Pretty Good’ Measurement for Distinguishing Quantum States, Paul </a:t>
            </a:r>
            <a:r>
              <a:rPr lang="en-US" sz="1400" dirty="0" err="1"/>
              <a:t>Hausladen</a:t>
            </a:r>
            <a:r>
              <a:rPr lang="en-US" sz="1400" dirty="0"/>
              <a:t> et al, Journal of Modern Optics 1994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F5D346-6FB9-3471-57BC-3668DD532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96" y="2062911"/>
            <a:ext cx="1892516" cy="1885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40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9DB60-1EEF-7660-81F5-01CF8CEF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Improve: Parameterized Quantum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3CFA82-74B5-00C6-F608-1EF2668F15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1236570" cy="4351338"/>
              </a:xfrm>
            </p:spPr>
            <p:txBody>
              <a:bodyPr/>
              <a:lstStyle/>
              <a:p>
                <a:r>
                  <a:rPr lang="en-US" dirty="0"/>
                  <a:t>QSD-based method </a:t>
                </a:r>
                <a:r>
                  <a:rPr lang="en-US"/>
                  <a:t>is good </a:t>
                </a:r>
                <a:r>
                  <a:rPr lang="en-US" dirty="0"/>
                  <a:t>in theory, but…</a:t>
                </a:r>
              </a:p>
              <a:p>
                <a:pPr marL="914400" lvl="1" indent="-457200">
                  <a:buFont typeface="+mj-lt"/>
                  <a:buAutoNum type="arabicParenR"/>
                </a:pPr>
                <a:r>
                  <a:rPr lang="en-US" dirty="0"/>
                  <a:t>POVM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 is hard to implement on gate-based quantum machines</a:t>
                </a:r>
              </a:p>
              <a:p>
                <a:pPr marL="914400" lvl="1" indent="-457200">
                  <a:buFont typeface="+mj-lt"/>
                  <a:buAutoNum type="arabicParenR"/>
                </a:pPr>
                <a:r>
                  <a:rPr lang="en-US" dirty="0"/>
                  <a:t>QSD-based method is limited to discrete TX locations</a:t>
                </a:r>
              </a:p>
              <a:p>
                <a:pPr marL="914400" lvl="1" indent="-457200">
                  <a:buFont typeface="+mj-lt"/>
                  <a:buAutoNum type="arabicParenR"/>
                </a:pPr>
                <a:endParaRPr lang="en-US" dirty="0"/>
              </a:p>
              <a:p>
                <a:r>
                  <a:rPr lang="en-US" dirty="0"/>
                  <a:t>Solution: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POVM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parameterized quantum circuits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Learn the parameters via training (a.k.a. quantum machine learning)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Add a fully connected layer that can output in either discrete or continuous space (via different labels and loss function)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3CFA82-74B5-00C6-F608-1EF2668F15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1236570" cy="4351338"/>
              </a:xfrm>
              <a:blipFill>
                <a:blip r:embed="rId4"/>
                <a:stretch>
                  <a:fillRect l="-903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3B5A1-13B0-1455-6CE6-D01129A7F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BC2A-BA2E-8241-8281-95A1B0A0DF96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3953F9-C092-6265-E9E0-FCD6D8505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651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683EA-7902-32C2-1D85-8593A0F4C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319088"/>
            <a:ext cx="7047602" cy="1463040"/>
          </a:xfrm>
        </p:spPr>
        <p:txBody>
          <a:bodyPr anchor="ctr">
            <a:normAutofit/>
          </a:bodyPr>
          <a:lstStyle/>
          <a:p>
            <a:r>
              <a:rPr lang="en-US" dirty="0"/>
              <a:t>Shared Spectrum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0D50F-D562-86C0-DEA8-3F88A11FD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767" y="1394322"/>
            <a:ext cx="11389488" cy="146304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Authorized user: users with license, incumbents (highest priority)</a:t>
            </a:r>
          </a:p>
          <a:p>
            <a:r>
              <a:rPr lang="en-US" sz="2400" dirty="0"/>
              <a:t>Unauthorized user: users without license. Use spectrum opportunistically</a:t>
            </a:r>
          </a:p>
          <a:p>
            <a:pPr lvl="1"/>
            <a:r>
              <a:rPr lang="en-US" dirty="0"/>
              <a:t>Should not affect authorized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7755F-95F5-02ED-CDB0-7CB129B3E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3BAC-D3CE-9E46-80A0-E53A288A19C3}" type="slidenum">
              <a:rPr lang="en-US" smtClean="0"/>
              <a:t>4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AEC0BD9-96DE-8330-67E1-A97DC32D0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7" b="4272"/>
          <a:stretch/>
        </p:blipFill>
        <p:spPr bwMode="auto">
          <a:xfrm>
            <a:off x="1723153" y="3270040"/>
            <a:ext cx="8571364" cy="326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C2B392-6BA7-21B4-73EB-9675D52A8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642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1"/>
    </mc:Choice>
    <mc:Fallback xmlns="">
      <p:transition spd="slow" advTm="8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D811F-2AA0-5F34-0CE1-F9AE7EE61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59169" cy="1325563"/>
          </a:xfrm>
        </p:spPr>
        <p:txBody>
          <a:bodyPr/>
          <a:lstStyle/>
          <a:p>
            <a:r>
              <a:rPr lang="en-US" dirty="0"/>
              <a:t>PQC-based Localization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A07841-F6C5-F110-65AF-E1A435E96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32616"/>
          <a:stretch/>
        </p:blipFill>
        <p:spPr>
          <a:xfrm>
            <a:off x="732709" y="1377307"/>
            <a:ext cx="10222285" cy="2249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F6DEF4-4E8D-AD59-038B-DF5D627326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2207" y="3717922"/>
                <a:ext cx="10767585" cy="30287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Quantum part: blocks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Classical part: 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Process the measurement outcomes, i.e.,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Neural network location predictor</a:t>
                </a:r>
              </a:p>
              <a:p>
                <a:pPr lvl="2">
                  <a:buFont typeface="Wingdings" pitchFamily="2" charset="2"/>
                  <a:buChar char="§"/>
                </a:pPr>
                <a:r>
                  <a:rPr lang="en-US" dirty="0"/>
                  <a:t>Classifier</a:t>
                </a:r>
              </a:p>
              <a:p>
                <a:pPr lvl="2">
                  <a:buFont typeface="Wingdings" pitchFamily="2" charset="2"/>
                  <a:buChar char="§"/>
                </a:pPr>
                <a:r>
                  <a:rPr lang="en-US" dirty="0"/>
                  <a:t>Regression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F6DEF4-4E8D-AD59-038B-DF5D62732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207" y="3717922"/>
                <a:ext cx="10767585" cy="3028752"/>
              </a:xfrm>
              <a:prstGeom prst="rect">
                <a:avLst/>
              </a:prstGeom>
              <a:blipFill>
                <a:blip r:embed="rId5"/>
                <a:stretch>
                  <a:fillRect l="-1061" t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083B0A54-A3D0-E255-8AF8-38B381931F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6494" y="4304347"/>
            <a:ext cx="3881542" cy="2188528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9440250-F29D-911F-9F18-335A65BF7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395BC2A-BA2E-8241-8281-95A1B0A0DF96}" type="slidenum">
              <a:rPr lang="en-US" smtClean="0"/>
              <a:t>40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79B2A-A7FE-B07F-D8E5-8357F4BE36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979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A5816-F492-2034-EAA2-410FCF4CE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Setting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14260F2-947F-F0D0-A468-0777EEFB3A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7680" y="1517242"/>
                <a:ext cx="10515600" cy="5340758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Area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grid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Cell size: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× 10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/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Grid size: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2×2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16</m:t>
                    </m:r>
                  </m:oMath>
                </a14:m>
                <a:endParaRPr lang="en-US" dirty="0"/>
              </a:p>
              <a:p>
                <a:r>
                  <a:rPr lang="en-US" b="0" dirty="0"/>
                  <a:t>TX signal’s electric field model: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30⋅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×(1+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𝑛𝑜𝑖𝑠𝑒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     [1]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: power of the TX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=0.1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endParaRPr lang="en-US" dirty="0"/>
              </a:p>
              <a:p>
                <a:pPr lvl="1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: is the distance between TX and sensor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𝑛𝑜𝑖𝑠𝑒</m:t>
                    </m:r>
                  </m:oMath>
                </a14:m>
                <a:r>
                  <a:rPr lang="en-US" dirty="0"/>
                  <a:t>: wireless propagation noise, zero mean gaussian</a:t>
                </a:r>
              </a:p>
              <a:p>
                <a:r>
                  <a:rPr lang="en-US" dirty="0"/>
                  <a:t>Sensor setting: 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Initial state: Uniform superposition state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Number: 4, 8, 16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Uniformly distributed</a:t>
                </a:r>
              </a:p>
              <a:p>
                <a:r>
                  <a:rPr lang="en-US" dirty="0"/>
                  <a:t>TX Location: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Continuous : anywhere in the grid – Average localization error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Discrete : only at cell centers –  Cell classification accuracy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%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14260F2-947F-F0D0-A468-0777EEFB3A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7680" y="1517242"/>
                <a:ext cx="10515600" cy="5340758"/>
              </a:xfrm>
              <a:blipFill>
                <a:blip r:embed="rId3"/>
                <a:stretch>
                  <a:fillRect l="-844" t="-28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C338401-237B-FA69-6259-C9E2F4DC3B13}"/>
              </a:ext>
            </a:extLst>
          </p:cNvPr>
          <p:cNvSpPr txBox="1"/>
          <p:nvPr/>
        </p:nvSpPr>
        <p:spPr>
          <a:xfrm>
            <a:off x="5082168" y="6518251"/>
            <a:ext cx="61052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[1] Field strength meter, https://</a:t>
            </a:r>
            <a:r>
              <a:rPr lang="en-US" sz="1400" dirty="0" err="1"/>
              <a:t>en.wikipedia.org</a:t>
            </a:r>
            <a:r>
              <a:rPr lang="en-US" sz="1400" dirty="0"/>
              <a:t>/wiki/</a:t>
            </a:r>
            <a:r>
              <a:rPr lang="en-US" sz="1400" dirty="0" err="1"/>
              <a:t>Field_strength_meter</a:t>
            </a:r>
            <a:endParaRPr lang="en-US" sz="140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079B033-FEC6-8D98-23E2-0E5507E34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395BC2A-BA2E-8241-8281-95A1B0A0DF96}" type="slidenum">
              <a:rPr lang="en-US" smtClean="0"/>
              <a:t>41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FD7E10-4EAA-FEBF-23C0-0EF73BBFA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0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A5816-F492-2034-EAA2-410FCF4CE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Result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306A66D-0E36-DD36-2EB5-10217828FC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2834" y="2495982"/>
            <a:ext cx="5774056" cy="38603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A924D7-4C88-11C8-25F2-830BCF568FD3}"/>
              </a:ext>
            </a:extLst>
          </p:cNvPr>
          <p:cNvSpPr txBox="1"/>
          <p:nvPr/>
        </p:nvSpPr>
        <p:spPr>
          <a:xfrm>
            <a:off x="838200" y="1429291"/>
            <a:ext cx="97935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sz="2400" dirty="0"/>
              <a:t>The PQC-based is better than QSD-based method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Two level approach can improve the localization performance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ED6FB1B-9E58-FF05-8F81-580AE236F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395BC2A-BA2E-8241-8281-95A1B0A0DF96}" type="slidenum">
              <a:rPr lang="en-US" smtClean="0"/>
              <a:t>42</a:t>
            </a:fld>
            <a:endParaRPr lang="en-US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A9B01DB-2B1C-FDD1-0399-C7EC0276D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425358"/>
            <a:ext cx="5933166" cy="40605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18300-1749-8C29-AAA8-DA8822E0D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6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A5816-F492-2034-EAA2-410FCF4CE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&amp; Discussion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1DE19239-C931-6EB1-CDA2-D3AC296C53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0970941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A first step using QSN in a real-world application – localization of TX</a:t>
                </a:r>
              </a:p>
              <a:p>
                <a:pPr lvl="1"/>
                <a:r>
                  <a:rPr lang="en-US" dirty="0"/>
                  <a:t>Pose the TX localization problem as quantum state discrimination</a:t>
                </a:r>
              </a:p>
              <a:p>
                <a:r>
                  <a:rPr lang="en-US" dirty="0"/>
                  <a:t>TX Localization using QSN: meter level localization accuracy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∼100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Not better than using classical wireless sensors (yet)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But the TX power is very small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classical sensor may not even detect it</a:t>
                </a:r>
              </a:p>
              <a:p>
                <a:r>
                  <a:rPr lang="en-US" dirty="0"/>
                  <a:t>Potential future directions: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Entangled initial state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A better/realistic Hamiltonian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New localization algorithms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1DE19239-C931-6EB1-CDA2-D3AC296C53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0970941" cy="4351338"/>
              </a:xfrm>
              <a:blipFill>
                <a:blip r:embed="rId3"/>
                <a:stretch>
                  <a:fillRect l="-1040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E23D5F8-28F4-57E3-0915-9FA766B8E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395BC2A-BA2E-8241-8281-95A1B0A0DF96}" type="slidenum">
              <a:rPr lang="en-US" smtClean="0"/>
              <a:t>43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D33FF0-ECC7-A55A-8826-0E7AF008A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4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7A97A-76A8-1EE7-2449-F0A4575F5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C629E-D2D8-8610-DA28-806882820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38178DF-91E3-A9D0-3D52-9869A5BB62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7247793"/>
              </p:ext>
            </p:extLst>
          </p:nvPr>
        </p:nvGraphicFramePr>
        <p:xfrm>
          <a:off x="838200" y="1825625"/>
          <a:ext cx="10080099" cy="3870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71273">
                  <a:extLst>
                    <a:ext uri="{9D8B030D-6E8A-4147-A177-3AD203B41FA5}">
                      <a16:colId xmlns:a16="http://schemas.microsoft.com/office/drawing/2014/main" val="148418890"/>
                    </a:ext>
                  </a:extLst>
                </a:gridCol>
                <a:gridCol w="2731089">
                  <a:extLst>
                    <a:ext uri="{9D8B030D-6E8A-4147-A177-3AD203B41FA5}">
                      <a16:colId xmlns:a16="http://schemas.microsoft.com/office/drawing/2014/main" val="1829099316"/>
                    </a:ext>
                  </a:extLst>
                </a:gridCol>
                <a:gridCol w="1277737">
                  <a:extLst>
                    <a:ext uri="{9D8B030D-6E8A-4147-A177-3AD203B41FA5}">
                      <a16:colId xmlns:a16="http://schemas.microsoft.com/office/drawing/2014/main" val="215193159"/>
                    </a:ext>
                  </a:extLst>
                </a:gridCol>
              </a:tblGrid>
              <a:tr h="663575">
                <a:tc>
                  <a:txBody>
                    <a:bodyPr/>
                    <a:lstStyle/>
                    <a:p>
                      <a:r>
                        <a:rPr lang="en-US" dirty="0"/>
                        <a:t>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356703"/>
                  </a:ext>
                </a:extLst>
              </a:tr>
              <a:tr h="663575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Part 0: Introduction &amp; Motivation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8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426465"/>
                  </a:ext>
                </a:extLst>
              </a:tr>
              <a:tr h="51752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Part 1: Transmitter Localization in classical sensor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ACM/IEEE IPSN 2020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IEEE WoWMoM 2021 Elsevier PMC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16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855640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Part 2: Transmitter Localization in 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quantum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sensor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IEEE QCE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14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918416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Part 3: Optimizing Initial State in quantum sensor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ACM TQC (under revision)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14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179219"/>
                  </a:ext>
                </a:extLst>
              </a:tr>
              <a:tr h="6635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Summary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02132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5D720-DC3F-44A5-36A2-18D072F97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3BAC-D3CE-9E46-80A0-E53A288A19C3}" type="slidenum">
              <a:rPr lang="en-US" smtClean="0"/>
              <a:t>44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060718-71BC-FB82-C267-013212B0F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310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78608-28C6-523B-A747-81C10F7A8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244" y="447389"/>
            <a:ext cx="11676321" cy="1325563"/>
          </a:xfrm>
        </p:spPr>
        <p:txBody>
          <a:bodyPr>
            <a:normAutofit/>
          </a:bodyPr>
          <a:lstStyle/>
          <a:p>
            <a:r>
              <a:rPr lang="en-US" dirty="0"/>
              <a:t>Part 3: Optimizing Initial State of Detector Sensors in Quantum Sensor Networks (ACM TQC, revision)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1BD1AC-6E3B-04F3-F217-925C3D9572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2385" y="1867543"/>
                <a:ext cx="12239215" cy="4853932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A network of quantum sensors. Sensor’s output is </a:t>
                </a:r>
                <a:r>
                  <a:rPr lang="en-US" b="1" dirty="0"/>
                  <a:t>binary</a:t>
                </a:r>
                <a:r>
                  <a:rPr lang="en-US" dirty="0"/>
                  <a:t> (detect / no detect)</a:t>
                </a:r>
              </a:p>
              <a:p>
                <a:r>
                  <a:rPr lang="en-US" dirty="0"/>
                  <a:t>The sensor network is initialized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US" dirty="0"/>
              </a:p>
              <a:p>
                <a:r>
                  <a:rPr lang="en-US" b="1" dirty="0"/>
                  <a:t>One</a:t>
                </a:r>
                <a:r>
                  <a:rPr lang="en-US" dirty="0"/>
                  <a:t> sensor detects an input, i.e., impacted by a unitary </a:t>
                </a:r>
                <a:r>
                  <a:rPr lang="en-US" b="1" i="1" dirty="0"/>
                  <a:t>U</a:t>
                </a:r>
              </a:p>
              <a:p>
                <a:r>
                  <a:rPr lang="en-US" dirty="0"/>
                  <a:t>The sensor network evolves into a final state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Task: Measure the final state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to figure out which sensor detected</a:t>
                </a:r>
              </a:p>
              <a:p>
                <a:pPr marL="0" indent="0">
                  <a:buNone/>
                </a:pPr>
                <a:endParaRPr lang="en-US" i="1" dirty="0"/>
              </a:p>
              <a:p>
                <a:pPr marL="0" indent="0">
                  <a:buNone/>
                </a:pPr>
                <a:endParaRPr lang="en-US" i="1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b="1" dirty="0"/>
                  <a:t>Problem: </a:t>
                </a:r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optimal initial state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 for the quantum sensor network? 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Need to consider the quantum measurement too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1BD1AC-6E3B-04F3-F217-925C3D9572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2385" y="1867543"/>
                <a:ext cx="12239215" cy="4853932"/>
              </a:xfrm>
              <a:blipFill>
                <a:blip r:embed="rId3"/>
                <a:stretch>
                  <a:fillRect l="-933" t="-2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9B8EEF2-20DD-AA6B-8069-19B365615B2C}"/>
              </a:ext>
            </a:extLst>
          </p:cNvPr>
          <p:cNvSpPr txBox="1"/>
          <p:nvPr/>
        </p:nvSpPr>
        <p:spPr>
          <a:xfrm>
            <a:off x="1947736" y="4903801"/>
            <a:ext cx="173438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Initial State?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79FC52-624C-C35B-0944-51D07373539E}"/>
              </a:ext>
            </a:extLst>
          </p:cNvPr>
          <p:cNvSpPr txBox="1"/>
          <p:nvPr/>
        </p:nvSpPr>
        <p:spPr>
          <a:xfrm>
            <a:off x="5903398" y="4909511"/>
            <a:ext cx="209172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Measurement?</a:t>
            </a:r>
          </a:p>
        </p:txBody>
      </p:sp>
      <p:pic>
        <p:nvPicPr>
          <p:cNvPr id="7" name="Graphic 6" descr="Space Saucer with solid fill">
            <a:extLst>
              <a:ext uri="{FF2B5EF4-FFF2-40B4-BE49-F238E27FC236}">
                <a16:creationId xmlns:a16="http://schemas.microsoft.com/office/drawing/2014/main" id="{1347B2B0-FE6F-0A51-5745-FD9C98FFB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94290" y="4197214"/>
            <a:ext cx="596940" cy="59694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6A8FE38A-3750-EC75-B07A-C9284EFBE60A}"/>
              </a:ext>
            </a:extLst>
          </p:cNvPr>
          <p:cNvSpPr/>
          <p:nvPr/>
        </p:nvSpPr>
        <p:spPr>
          <a:xfrm>
            <a:off x="4494290" y="4794154"/>
            <a:ext cx="556000" cy="680958"/>
          </a:xfrm>
          <a:custGeom>
            <a:avLst/>
            <a:gdLst>
              <a:gd name="connsiteX0" fmla="*/ 601416 w 650895"/>
              <a:gd name="connsiteY0" fmla="*/ 0 h 800100"/>
              <a:gd name="connsiteX1" fmla="*/ 629991 w 650895"/>
              <a:gd name="connsiteY1" fmla="*/ 257175 h 800100"/>
              <a:gd name="connsiteX2" fmla="*/ 329954 w 650895"/>
              <a:gd name="connsiteY2" fmla="*/ 128587 h 800100"/>
              <a:gd name="connsiteX3" fmla="*/ 429966 w 650895"/>
              <a:gd name="connsiteY3" fmla="*/ 442912 h 800100"/>
              <a:gd name="connsiteX4" fmla="*/ 201366 w 650895"/>
              <a:gd name="connsiteY4" fmla="*/ 328612 h 800100"/>
              <a:gd name="connsiteX5" fmla="*/ 287091 w 650895"/>
              <a:gd name="connsiteY5" fmla="*/ 628650 h 800100"/>
              <a:gd name="connsiteX6" fmla="*/ 29916 w 650895"/>
              <a:gd name="connsiteY6" fmla="*/ 528637 h 800100"/>
              <a:gd name="connsiteX7" fmla="*/ 15629 w 650895"/>
              <a:gd name="connsiteY7" fmla="*/ 80010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0895" h="800100">
                <a:moveTo>
                  <a:pt x="601416" y="0"/>
                </a:moveTo>
                <a:cubicBezTo>
                  <a:pt x="638325" y="117872"/>
                  <a:pt x="675235" y="235744"/>
                  <a:pt x="629991" y="257175"/>
                </a:cubicBezTo>
                <a:cubicBezTo>
                  <a:pt x="584747" y="278606"/>
                  <a:pt x="363291" y="97631"/>
                  <a:pt x="329954" y="128587"/>
                </a:cubicBezTo>
                <a:cubicBezTo>
                  <a:pt x="296617" y="159543"/>
                  <a:pt x="451397" y="409575"/>
                  <a:pt x="429966" y="442912"/>
                </a:cubicBezTo>
                <a:cubicBezTo>
                  <a:pt x="408535" y="476250"/>
                  <a:pt x="225178" y="297656"/>
                  <a:pt x="201366" y="328612"/>
                </a:cubicBezTo>
                <a:cubicBezTo>
                  <a:pt x="177553" y="359568"/>
                  <a:pt x="315666" y="595313"/>
                  <a:pt x="287091" y="628650"/>
                </a:cubicBezTo>
                <a:cubicBezTo>
                  <a:pt x="258516" y="661988"/>
                  <a:pt x="75160" y="500062"/>
                  <a:pt x="29916" y="528637"/>
                </a:cubicBezTo>
                <a:cubicBezTo>
                  <a:pt x="-15328" y="557212"/>
                  <a:pt x="150" y="678656"/>
                  <a:pt x="15629" y="800100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3C97C41-A4D1-4D63-AA99-D66797E0E1A7}"/>
              </a:ext>
            </a:extLst>
          </p:cNvPr>
          <p:cNvCxnSpPr/>
          <p:nvPr/>
        </p:nvCxnSpPr>
        <p:spPr>
          <a:xfrm>
            <a:off x="3727278" y="5118225"/>
            <a:ext cx="620889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E74CCB-3C72-F5C7-43FA-183390E5ED57}"/>
              </a:ext>
            </a:extLst>
          </p:cNvPr>
          <p:cNvCxnSpPr/>
          <p:nvPr/>
        </p:nvCxnSpPr>
        <p:spPr>
          <a:xfrm>
            <a:off x="5240177" y="5106936"/>
            <a:ext cx="620889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8998D-D120-E6C8-F946-2A206309E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5C94-D4CC-BD46-A61B-962211C30351}" type="slidenum">
              <a:rPr lang="en-US" smtClean="0"/>
              <a:t>45</a:t>
            </a:fld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96E3017-FCFA-C701-213B-426BE8201E36}"/>
              </a:ext>
            </a:extLst>
          </p:cNvPr>
          <p:cNvCxnSpPr/>
          <p:nvPr/>
        </p:nvCxnSpPr>
        <p:spPr>
          <a:xfrm>
            <a:off x="8135777" y="5106936"/>
            <a:ext cx="620889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B302D18-A79D-3501-3EAF-BB4C7636FDC4}"/>
                  </a:ext>
                </a:extLst>
              </p:cNvPr>
              <p:cNvSpPr txBox="1"/>
              <p:nvPr/>
            </p:nvSpPr>
            <p:spPr>
              <a:xfrm>
                <a:off x="8811309" y="4903800"/>
                <a:ext cx="2542491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Sensor #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 detected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B302D18-A79D-3501-3EAF-BB4C7636F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1309" y="4903800"/>
                <a:ext cx="2542491" cy="461665"/>
              </a:xfrm>
              <a:prstGeom prst="rect">
                <a:avLst/>
              </a:prstGeom>
              <a:blipFill>
                <a:blip r:embed="rId6"/>
                <a:stretch>
                  <a:fillRect l="-3465" t="-5263" r="-2475" b="-289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561956CE-56F4-2862-55BB-F9D597AC4C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5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8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A4BD2C1-62DA-A475-B64C-0F64521989A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 – Interaction between Input and Sensor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A4BD2C1-62DA-A475-B64C-0F64521989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A1D46-C9C1-6F22-B51E-EF157C291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8387" y="2560241"/>
            <a:ext cx="9391410" cy="110320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rotation of a spin caused by a magnetic field</a:t>
            </a:r>
          </a:p>
          <a:p>
            <a:pPr marL="0" indent="0">
              <a:buNone/>
            </a:pPr>
            <a:r>
              <a:rPr lang="en-US" dirty="0"/>
              <a:t>a phase shift induced in a state of light by a transparent object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D9D08-D164-2013-5F77-8A6842FE2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1791-A978-C146-8C5E-546DBBA230A1}" type="slidenum">
              <a:rPr lang="en-US" smtClean="0"/>
              <a:t>46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4229D3C-E020-B0E1-0F18-C040FA72CAC9}"/>
                  </a:ext>
                </a:extLst>
              </p:cNvPr>
              <p:cNvSpPr txBox="1"/>
              <p:nvPr/>
            </p:nvSpPr>
            <p:spPr>
              <a:xfrm>
                <a:off x="1112626" y="5124304"/>
                <a:ext cx="9806541" cy="5786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/>
                  <a:t>Assume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2800" dirty="0"/>
                  <a:t> is eigen-decomposed as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begChr m:val="|"/>
                        <m:endChr m:val="⟩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</m:sub>
                        </m:sSub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p>
                    </m:sSup>
                    <m:d>
                      <m:dPr>
                        <m:begChr m:val="|"/>
                        <m:endChr m:val="⟩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</m:sub>
                        </m:sSub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4229D3C-E020-B0E1-0F18-C040FA72CA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626" y="5124304"/>
                <a:ext cx="9806541" cy="578685"/>
              </a:xfrm>
              <a:prstGeom prst="rect">
                <a:avLst/>
              </a:prstGeom>
              <a:blipFill>
                <a:blip r:embed="rId4"/>
                <a:stretch>
                  <a:fillRect l="-1294" t="-4255"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phic 7" descr="Space Saucer with solid fill">
            <a:extLst>
              <a:ext uri="{FF2B5EF4-FFF2-40B4-BE49-F238E27FC236}">
                <a16:creationId xmlns:a16="http://schemas.microsoft.com/office/drawing/2014/main" id="{69F9755C-64E8-502D-783C-43C28ADB9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3955" y="2274513"/>
            <a:ext cx="914400" cy="9144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33F2A5B-F9D5-F285-6DD0-196DDE3529BC}"/>
              </a:ext>
            </a:extLst>
          </p:cNvPr>
          <p:cNvCxnSpPr>
            <a:cxnSpLocks/>
          </p:cNvCxnSpPr>
          <p:nvPr/>
        </p:nvCxnSpPr>
        <p:spPr>
          <a:xfrm>
            <a:off x="1235161" y="3029799"/>
            <a:ext cx="585" cy="552965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eft Brace 10">
            <a:extLst>
              <a:ext uri="{FF2B5EF4-FFF2-40B4-BE49-F238E27FC236}">
                <a16:creationId xmlns:a16="http://schemas.microsoft.com/office/drawing/2014/main" id="{605A25E0-0F69-28F7-7059-21C746FF9C41}"/>
              </a:ext>
            </a:extLst>
          </p:cNvPr>
          <p:cNvSpPr/>
          <p:nvPr/>
        </p:nvSpPr>
        <p:spPr>
          <a:xfrm>
            <a:off x="2297411" y="2610030"/>
            <a:ext cx="337670" cy="1325562"/>
          </a:xfrm>
          <a:prstGeom prst="leftBrace">
            <a:avLst>
              <a:gd name="adj1" fmla="val 43468"/>
              <a:gd name="adj2" fmla="val 51266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8B1370B-E05F-7A2D-4016-4A18EEA87D10}"/>
                  </a:ext>
                </a:extLst>
              </p:cNvPr>
              <p:cNvSpPr txBox="1"/>
              <p:nvPr/>
            </p:nvSpPr>
            <p:spPr>
              <a:xfrm>
                <a:off x="1840169" y="3035757"/>
                <a:ext cx="52086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8B1370B-E05F-7A2D-4016-4A18EEA87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0169" y="3035757"/>
                <a:ext cx="520860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phic 13" descr="Atom outline">
            <a:extLst>
              <a:ext uri="{FF2B5EF4-FFF2-40B4-BE49-F238E27FC236}">
                <a16:creationId xmlns:a16="http://schemas.microsoft.com/office/drawing/2014/main" id="{778230DC-6432-6D9F-CABF-FA0207F057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5395" y="3621100"/>
            <a:ext cx="731520" cy="7315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CA5010-B242-7E8D-10D0-C7A1D576F87A}"/>
              </a:ext>
            </a:extLst>
          </p:cNvPr>
          <p:cNvSpPr txBox="1"/>
          <p:nvPr/>
        </p:nvSpPr>
        <p:spPr>
          <a:xfrm>
            <a:off x="2601137" y="3429000"/>
            <a:ext cx="5855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F68863-8DF9-8733-7DF2-27BC2D5168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865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38A1A-CAE6-2768-887B-89352FDE3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States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D987CA3-9C03-A794-972C-3EEA42A9BE8E}"/>
              </a:ext>
            </a:extLst>
          </p:cNvPr>
          <p:cNvSpPr/>
          <p:nvPr/>
        </p:nvSpPr>
        <p:spPr>
          <a:xfrm>
            <a:off x="2680399" y="2115947"/>
            <a:ext cx="274320" cy="27432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3125B91-3030-B12C-8AA7-9AEE4977C8A5}"/>
                  </a:ext>
                </a:extLst>
              </p:cNvPr>
              <p:cNvSpPr/>
              <p:nvPr/>
            </p:nvSpPr>
            <p:spPr>
              <a:xfrm>
                <a:off x="3240186" y="2913745"/>
                <a:ext cx="274320" cy="27432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dirty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3125B91-3030-B12C-8AA7-9AEE4977C8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186" y="2913745"/>
                <a:ext cx="274320" cy="274320"/>
              </a:xfrm>
              <a:prstGeom prst="ellipse">
                <a:avLst/>
              </a:prstGeom>
              <a:blipFill>
                <a:blip r:embed="rId2"/>
                <a:stretch>
                  <a:fillRect l="-20833" t="-4167" b="-33333"/>
                </a:stretch>
              </a:blipFill>
              <a:ln>
                <a:solidFill>
                  <a:srgbClr val="0432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2C29082D-6E74-D15B-175E-1D60A8AC3602}"/>
              </a:ext>
            </a:extLst>
          </p:cNvPr>
          <p:cNvSpPr/>
          <p:nvPr/>
        </p:nvSpPr>
        <p:spPr>
          <a:xfrm>
            <a:off x="3776000" y="2115947"/>
            <a:ext cx="274320" cy="27432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AA865AA-2C2A-9F8F-A595-94AFF9F06183}"/>
              </a:ext>
            </a:extLst>
          </p:cNvPr>
          <p:cNvSpPr/>
          <p:nvPr/>
        </p:nvSpPr>
        <p:spPr>
          <a:xfrm>
            <a:off x="4311814" y="2913745"/>
            <a:ext cx="274320" cy="27432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730B07-7A25-E5BF-47CE-F4EFA687E069}"/>
              </a:ext>
            </a:extLst>
          </p:cNvPr>
          <p:cNvSpPr/>
          <p:nvPr/>
        </p:nvSpPr>
        <p:spPr>
          <a:xfrm>
            <a:off x="4871601" y="2117487"/>
            <a:ext cx="274320" cy="27432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8B98D6-DBCC-2A86-EF42-1FD2BBCEE49F}"/>
                  </a:ext>
                </a:extLst>
              </p:cNvPr>
              <p:cNvSpPr txBox="1"/>
              <p:nvPr/>
            </p:nvSpPr>
            <p:spPr>
              <a:xfrm>
                <a:off x="2285475" y="2828726"/>
                <a:ext cx="5677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8B98D6-DBCC-2A86-EF42-1FD2BBCEE4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475" y="2828726"/>
                <a:ext cx="567783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6FB17A9-1B03-E7AC-E6C5-15A5EC39B9B6}"/>
              </a:ext>
            </a:extLst>
          </p:cNvPr>
          <p:cNvCxnSpPr>
            <a:cxnSpLocks/>
          </p:cNvCxnSpPr>
          <p:nvPr/>
        </p:nvCxnSpPr>
        <p:spPr>
          <a:xfrm>
            <a:off x="2687543" y="3061760"/>
            <a:ext cx="514065" cy="0"/>
          </a:xfrm>
          <a:prstGeom prst="straightConnector1">
            <a:avLst/>
          </a:prstGeom>
          <a:ln w="19050">
            <a:solidFill>
              <a:srgbClr val="0432FF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BC99ED-105A-C326-82AA-643CD8CA58ED}"/>
              </a:ext>
            </a:extLst>
          </p:cNvPr>
          <p:cNvCxnSpPr>
            <a:stCxn id="4" idx="6"/>
            <a:endCxn id="6" idx="2"/>
          </p:cNvCxnSpPr>
          <p:nvPr/>
        </p:nvCxnSpPr>
        <p:spPr>
          <a:xfrm>
            <a:off x="2954719" y="2253107"/>
            <a:ext cx="82128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7502C5-3216-27B0-7EC3-76F622385A59}"/>
              </a:ext>
            </a:extLst>
          </p:cNvPr>
          <p:cNvCxnSpPr>
            <a:cxnSpLocks/>
            <a:stCxn id="6" idx="6"/>
            <a:endCxn id="8" idx="2"/>
          </p:cNvCxnSpPr>
          <p:nvPr/>
        </p:nvCxnSpPr>
        <p:spPr>
          <a:xfrm>
            <a:off x="4050320" y="2253107"/>
            <a:ext cx="821281" cy="154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00EA107-74B8-396D-439C-07B7D9A3630E}"/>
              </a:ext>
            </a:extLst>
          </p:cNvPr>
          <p:cNvCxnSpPr>
            <a:cxnSpLocks/>
            <a:stCxn id="4" idx="5"/>
            <a:endCxn id="5" idx="1"/>
          </p:cNvCxnSpPr>
          <p:nvPr/>
        </p:nvCxnSpPr>
        <p:spPr>
          <a:xfrm>
            <a:off x="2914546" y="2350094"/>
            <a:ext cx="365813" cy="60382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7D63F0-D33E-C483-BDDF-FF3A2817F248}"/>
              </a:ext>
            </a:extLst>
          </p:cNvPr>
          <p:cNvCxnSpPr>
            <a:cxnSpLocks/>
            <a:stCxn id="8" idx="3"/>
            <a:endCxn id="7" idx="7"/>
          </p:cNvCxnSpPr>
          <p:nvPr/>
        </p:nvCxnSpPr>
        <p:spPr>
          <a:xfrm flipH="1">
            <a:off x="4545961" y="2351634"/>
            <a:ext cx="365813" cy="60228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E480095-1D4B-939A-60B9-C73EEC7778B6}"/>
              </a:ext>
            </a:extLst>
          </p:cNvPr>
          <p:cNvCxnSpPr>
            <a:cxnSpLocks/>
            <a:stCxn id="5" idx="6"/>
            <a:endCxn id="7" idx="2"/>
          </p:cNvCxnSpPr>
          <p:nvPr/>
        </p:nvCxnSpPr>
        <p:spPr>
          <a:xfrm>
            <a:off x="3514506" y="3050905"/>
            <a:ext cx="797308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1AA639-9330-E3BA-09A7-E317356E91DA}"/>
              </a:ext>
            </a:extLst>
          </p:cNvPr>
          <p:cNvCxnSpPr>
            <a:cxnSpLocks/>
            <a:stCxn id="6" idx="3"/>
            <a:endCxn id="5" idx="7"/>
          </p:cNvCxnSpPr>
          <p:nvPr/>
        </p:nvCxnSpPr>
        <p:spPr>
          <a:xfrm flipH="1">
            <a:off x="3474333" y="2350094"/>
            <a:ext cx="341840" cy="60382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B09AEBA-75AE-4823-1499-500E4DFBCE6A}"/>
              </a:ext>
            </a:extLst>
          </p:cNvPr>
          <p:cNvCxnSpPr>
            <a:cxnSpLocks/>
            <a:stCxn id="6" idx="5"/>
            <a:endCxn id="7" idx="1"/>
          </p:cNvCxnSpPr>
          <p:nvPr/>
        </p:nvCxnSpPr>
        <p:spPr>
          <a:xfrm>
            <a:off x="4010147" y="2350094"/>
            <a:ext cx="341840" cy="60382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B91355C-E66B-170F-E6DD-E1FA53410385}"/>
              </a:ext>
            </a:extLst>
          </p:cNvPr>
          <p:cNvCxnSpPr>
            <a:cxnSpLocks/>
            <a:stCxn id="8" idx="3"/>
            <a:endCxn id="5" idx="7"/>
          </p:cNvCxnSpPr>
          <p:nvPr/>
        </p:nvCxnSpPr>
        <p:spPr>
          <a:xfrm flipH="1">
            <a:off x="3474333" y="2351634"/>
            <a:ext cx="1437441" cy="60228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D8B226E-8FDB-D6E0-FEF3-73D944B861DB}"/>
              </a:ext>
            </a:extLst>
          </p:cNvPr>
          <p:cNvSpPr txBox="1"/>
          <p:nvPr/>
        </p:nvSpPr>
        <p:spPr>
          <a:xfrm>
            <a:off x="3504165" y="1649807"/>
            <a:ext cx="958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Sensors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0853468-143E-3545-7D82-51CD36052223}"/>
                  </a:ext>
                </a:extLst>
              </p:cNvPr>
              <p:cNvSpPr txBox="1"/>
              <p:nvPr/>
            </p:nvSpPr>
            <p:spPr>
              <a:xfrm>
                <a:off x="3314598" y="1649807"/>
                <a:ext cx="39693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0853468-143E-3545-7D82-51CD36052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598" y="1649807"/>
                <a:ext cx="39693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E7FDDE8-95CE-1E07-8FE3-FAF7B01E334D}"/>
              </a:ext>
            </a:extLst>
          </p:cNvPr>
          <p:cNvCxnSpPr>
            <a:cxnSpLocks/>
          </p:cNvCxnSpPr>
          <p:nvPr/>
        </p:nvCxnSpPr>
        <p:spPr>
          <a:xfrm flipV="1">
            <a:off x="5364480" y="2043237"/>
            <a:ext cx="731520" cy="1828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F1632E8-E720-10E5-3830-BE990203163F}"/>
              </a:ext>
            </a:extLst>
          </p:cNvPr>
          <p:cNvCxnSpPr>
            <a:cxnSpLocks/>
          </p:cNvCxnSpPr>
          <p:nvPr/>
        </p:nvCxnSpPr>
        <p:spPr>
          <a:xfrm flipV="1">
            <a:off x="5364513" y="2362285"/>
            <a:ext cx="731520" cy="914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CD9E645-9CB5-8D94-436E-8E9A99EBEBFE}"/>
              </a:ext>
            </a:extLst>
          </p:cNvPr>
          <p:cNvCxnSpPr>
            <a:cxnSpLocks/>
          </p:cNvCxnSpPr>
          <p:nvPr/>
        </p:nvCxnSpPr>
        <p:spPr>
          <a:xfrm>
            <a:off x="5369073" y="2848249"/>
            <a:ext cx="731520" cy="91440"/>
          </a:xfrm>
          <a:prstGeom prst="straightConnector1">
            <a:avLst/>
          </a:prstGeom>
          <a:ln w="190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5DC377E-FDEE-146D-6E88-BCAA5A991D04}"/>
              </a:ext>
            </a:extLst>
          </p:cNvPr>
          <p:cNvCxnSpPr>
            <a:cxnSpLocks/>
          </p:cNvCxnSpPr>
          <p:nvPr/>
        </p:nvCxnSpPr>
        <p:spPr>
          <a:xfrm>
            <a:off x="5372535" y="3059557"/>
            <a:ext cx="731520" cy="1828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0116ED7-38B6-45B0-49D4-DE39F94DFBBD}"/>
                  </a:ext>
                </a:extLst>
              </p:cNvPr>
              <p:cNvSpPr txBox="1"/>
              <p:nvPr/>
            </p:nvSpPr>
            <p:spPr>
              <a:xfrm>
                <a:off x="6048443" y="1818909"/>
                <a:ext cx="3428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0116ED7-38B6-45B0-49D4-DE39F94DF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8443" y="1818909"/>
                <a:ext cx="342899" cy="369332"/>
              </a:xfrm>
              <a:prstGeom prst="rect">
                <a:avLst/>
              </a:prstGeom>
              <a:blipFill>
                <a:blip r:embed="rId5"/>
                <a:stretch>
                  <a:fillRect l="-3571" r="-1428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88EAFBE-5217-9D21-FF31-896B380FB6B7}"/>
                  </a:ext>
                </a:extLst>
              </p:cNvPr>
              <p:cNvSpPr txBox="1"/>
              <p:nvPr/>
            </p:nvSpPr>
            <p:spPr>
              <a:xfrm>
                <a:off x="6053989" y="2142247"/>
                <a:ext cx="3428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88EAFBE-5217-9D21-FF31-896B380FB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989" y="2142247"/>
                <a:ext cx="342899" cy="369332"/>
              </a:xfrm>
              <a:prstGeom prst="rect">
                <a:avLst/>
              </a:prstGeom>
              <a:blipFill>
                <a:blip r:embed="rId6"/>
                <a:stretch>
                  <a:fillRect l="-3571" r="-1428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31DBB3D-8CF2-9BF3-A031-01C2DEEF0BF0}"/>
                  </a:ext>
                </a:extLst>
              </p:cNvPr>
              <p:cNvSpPr txBox="1"/>
              <p:nvPr/>
            </p:nvSpPr>
            <p:spPr>
              <a:xfrm>
                <a:off x="6058869" y="2742104"/>
                <a:ext cx="3428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31DBB3D-8CF2-9BF3-A031-01C2DEEF0B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869" y="2742104"/>
                <a:ext cx="342899" cy="369332"/>
              </a:xfrm>
              <a:prstGeom prst="rect">
                <a:avLst/>
              </a:prstGeom>
              <a:blipFill>
                <a:blip r:embed="rId7"/>
                <a:stretch>
                  <a:fillRect l="-3571" r="-3571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AA3FF85-5A27-C49F-7AA5-260D8C1BE944}"/>
                  </a:ext>
                </a:extLst>
              </p:cNvPr>
              <p:cNvSpPr txBox="1"/>
              <p:nvPr/>
            </p:nvSpPr>
            <p:spPr>
              <a:xfrm>
                <a:off x="6048492" y="3059557"/>
                <a:ext cx="6835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AA3FF85-5A27-C49F-7AA5-260D8C1BE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8492" y="3059557"/>
                <a:ext cx="683525" cy="369332"/>
              </a:xfrm>
              <a:prstGeom prst="rect">
                <a:avLst/>
              </a:prstGeom>
              <a:blipFill>
                <a:blip r:embed="rId8"/>
                <a:stretch>
                  <a:fillRect l="-185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182CA60-AEB4-3725-2E92-0EF2023E2FB6}"/>
                  </a:ext>
                </a:extLst>
              </p:cNvPr>
              <p:cNvSpPr txBox="1"/>
              <p:nvPr/>
            </p:nvSpPr>
            <p:spPr>
              <a:xfrm>
                <a:off x="2917499" y="3445292"/>
                <a:ext cx="193232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Initial State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182CA60-AEB4-3725-2E92-0EF2023E2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7499" y="3445292"/>
                <a:ext cx="1932324" cy="646331"/>
              </a:xfrm>
              <a:prstGeom prst="rect">
                <a:avLst/>
              </a:prstGeom>
              <a:blipFill>
                <a:blip r:embed="rId9"/>
                <a:stretch>
                  <a:fillRect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B42E10D-8FB8-E12A-2A4F-CB00BF607920}"/>
                  </a:ext>
                </a:extLst>
              </p:cNvPr>
              <p:cNvSpPr txBox="1"/>
              <p:nvPr/>
            </p:nvSpPr>
            <p:spPr>
              <a:xfrm>
                <a:off x="5275887" y="3445292"/>
                <a:ext cx="206629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⟩}</m:t>
                      </m:r>
                    </m:oMath>
                  </m:oMathPara>
                </a14:m>
                <a:endParaRPr lang="en-US" dirty="0"/>
              </a:p>
              <a:p>
                <a:pPr algn="ctr"/>
                <a:r>
                  <a:rPr lang="en-US" dirty="0"/>
                  <a:t>N Final States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B42E10D-8FB8-E12A-2A4F-CB00BF6079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5887" y="3445292"/>
                <a:ext cx="2066292" cy="646331"/>
              </a:xfrm>
              <a:prstGeom prst="rect">
                <a:avLst/>
              </a:prstGeom>
              <a:blipFill>
                <a:blip r:embed="rId10"/>
                <a:stretch>
                  <a:fillRect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C58A38E-1C2E-A7DE-894C-ACFF887D2F97}"/>
              </a:ext>
            </a:extLst>
          </p:cNvPr>
          <p:cNvCxnSpPr>
            <a:cxnSpLocks/>
          </p:cNvCxnSpPr>
          <p:nvPr/>
        </p:nvCxnSpPr>
        <p:spPr>
          <a:xfrm>
            <a:off x="6048443" y="2511578"/>
            <a:ext cx="0" cy="25603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6800648-34E2-10D2-25FB-A08BA0EE6F9A}"/>
                  </a:ext>
                </a:extLst>
              </p:cNvPr>
              <p:cNvSpPr txBox="1"/>
              <p:nvPr/>
            </p:nvSpPr>
            <p:spPr>
              <a:xfrm>
                <a:off x="2914546" y="5125815"/>
                <a:ext cx="307161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6800648-34E2-10D2-25FB-A08BA0EE6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546" y="5125815"/>
                <a:ext cx="3071610" cy="369332"/>
              </a:xfrm>
              <a:prstGeom prst="rect">
                <a:avLst/>
              </a:prstGeom>
              <a:blipFill>
                <a:blip r:embed="rId11"/>
                <a:stretch>
                  <a:fillRect r="-2881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72D7A1F-FAB9-D758-5C92-B042E1DAD30B}"/>
                  </a:ext>
                </a:extLst>
              </p:cNvPr>
              <p:cNvSpPr txBox="1"/>
              <p:nvPr/>
            </p:nvSpPr>
            <p:spPr>
              <a:xfrm>
                <a:off x="2918681" y="5621885"/>
                <a:ext cx="306449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72D7A1F-FAB9-D758-5C92-B042E1DAD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681" y="5621885"/>
                <a:ext cx="3064493" cy="369332"/>
              </a:xfrm>
              <a:prstGeom prst="rect">
                <a:avLst/>
              </a:prstGeom>
              <a:blipFill>
                <a:blip r:embed="rId12"/>
                <a:stretch>
                  <a:fillRect r="-330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43A3E9D-F457-D305-7B86-F1205A098A9A}"/>
                  </a:ext>
                </a:extLst>
              </p:cNvPr>
              <p:cNvSpPr txBox="1"/>
              <p:nvPr/>
            </p:nvSpPr>
            <p:spPr>
              <a:xfrm>
                <a:off x="2923448" y="6125869"/>
                <a:ext cx="307161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43A3E9D-F457-D305-7B86-F1205A098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3448" y="6125869"/>
                <a:ext cx="3071610" cy="369332"/>
              </a:xfrm>
              <a:prstGeom prst="rect">
                <a:avLst/>
              </a:prstGeom>
              <a:blipFill>
                <a:blip r:embed="rId13"/>
                <a:stretch>
                  <a:fillRect r="-330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Left Brace 41">
            <a:extLst>
              <a:ext uri="{FF2B5EF4-FFF2-40B4-BE49-F238E27FC236}">
                <a16:creationId xmlns:a16="http://schemas.microsoft.com/office/drawing/2014/main" id="{6E0AE516-896A-53E1-38B9-9DFB064DD683}"/>
              </a:ext>
            </a:extLst>
          </p:cNvPr>
          <p:cNvSpPr/>
          <p:nvPr/>
        </p:nvSpPr>
        <p:spPr>
          <a:xfrm>
            <a:off x="2584419" y="5204942"/>
            <a:ext cx="337670" cy="1262885"/>
          </a:xfrm>
          <a:prstGeom prst="leftBrace">
            <a:avLst>
              <a:gd name="adj1" fmla="val 43468"/>
              <a:gd name="adj2" fmla="val 51266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72FFAD0-13D8-2439-071F-B0DF5405FE93}"/>
                  </a:ext>
                </a:extLst>
              </p:cNvPr>
              <p:cNvSpPr txBox="1"/>
              <p:nvPr/>
            </p:nvSpPr>
            <p:spPr>
              <a:xfrm>
                <a:off x="1608957" y="5621885"/>
                <a:ext cx="10052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72FFAD0-13D8-2439-071F-B0DF5405F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8957" y="5621885"/>
                <a:ext cx="1005275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0723E034-129E-FA63-DE79-AA6D9A375F51}"/>
              </a:ext>
            </a:extLst>
          </p:cNvPr>
          <p:cNvSpPr txBox="1"/>
          <p:nvPr/>
        </p:nvSpPr>
        <p:spPr>
          <a:xfrm>
            <a:off x="1882388" y="4401561"/>
            <a:ext cx="16741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Final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480EA44-6A2A-FE3E-AC45-BEC9C26C6F35}"/>
                  </a:ext>
                </a:extLst>
              </p:cNvPr>
              <p:cNvSpPr txBox="1"/>
              <p:nvPr/>
            </p:nvSpPr>
            <p:spPr>
              <a:xfrm>
                <a:off x="3397343" y="4411897"/>
                <a:ext cx="6638549" cy="4239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 </m:t>
                      </m:r>
                      <m:d>
                        <m:dPr>
                          <m:begChr m:val="{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⊗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−1−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| 0≤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480EA44-6A2A-FE3E-AC45-BEC9C26C6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343" y="4411897"/>
                <a:ext cx="6638549" cy="423962"/>
              </a:xfrm>
              <a:prstGeom prst="rect">
                <a:avLst/>
              </a:prstGeom>
              <a:blipFill>
                <a:blip r:embed="rId15"/>
                <a:stretch>
                  <a:fillRect t="-2941" r="-1145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DC8E3C-0923-0F07-8D9F-495F56BD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5C94-D4CC-BD46-A61B-962211C30351}" type="slidenum">
              <a:rPr lang="en-US" smtClean="0"/>
              <a:t>47</a:t>
            </a:fld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0682871-295C-9E4E-D67B-35D721C299B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6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5" grpId="0"/>
      <p:bldP spid="26" grpId="0"/>
      <p:bldP spid="27" grpId="0"/>
      <p:bldP spid="28" grpId="0"/>
      <p:bldP spid="37" grpId="0"/>
      <p:bldP spid="39" grpId="0"/>
      <p:bldP spid="40" grpId="0"/>
      <p:bldP spid="41" grpId="0"/>
      <p:bldP spid="42" grpId="0" animBg="1"/>
      <p:bldP spid="43" grpId="0"/>
      <p:bldP spid="44" grpId="0"/>
      <p:bldP spid="4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88E0E-8A1F-E363-ABE7-B22B2D0DA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 QSD to our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DB755A-F824-5C02-F9DA-85DD02B681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7569" y="1563805"/>
                <a:ext cx="11374120" cy="520952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We </a:t>
                </a:r>
                <a:r>
                  <a:rPr lang="en-US" dirty="0">
                    <a:solidFill>
                      <a:srgbClr val="FF0000"/>
                    </a:solidFill>
                  </a:rPr>
                  <a:t>model a quantum sensor network </a:t>
                </a:r>
                <a:r>
                  <a:rPr lang="en-US" dirty="0"/>
                  <a:t>using techniques from </a:t>
                </a:r>
                <a:r>
                  <a:rPr lang="en-US" dirty="0">
                    <a:solidFill>
                      <a:srgbClr val="FF0000"/>
                    </a:solidFill>
                  </a:rPr>
                  <a:t>quantum state discrimination </a:t>
                </a:r>
                <a:r>
                  <a:rPr lang="en-US" dirty="0"/>
                  <a:t>(QSD)</a:t>
                </a:r>
              </a:p>
              <a:p>
                <a:r>
                  <a:rPr lang="en-US" dirty="0"/>
                  <a:t>Figuring out which sensor detects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Quantum state discrimination (QSD) against the N final states</a:t>
                </a:r>
              </a:p>
              <a:p>
                <a:r>
                  <a:rPr lang="en-US" dirty="0"/>
                  <a:t>The QSD outcome tells which sensor detected an input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DB755A-F824-5C02-F9DA-85DD02B681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7569" y="1563805"/>
                <a:ext cx="11374120" cy="5209528"/>
              </a:xfrm>
              <a:blipFill>
                <a:blip r:embed="rId2"/>
                <a:stretch>
                  <a:fillRect l="-1004" t="-1946" r="-15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D1E9059-2922-6713-9B49-E5ED070B49B0}"/>
              </a:ext>
            </a:extLst>
          </p:cNvPr>
          <p:cNvCxnSpPr>
            <a:cxnSpLocks/>
          </p:cNvCxnSpPr>
          <p:nvPr/>
        </p:nvCxnSpPr>
        <p:spPr>
          <a:xfrm flipV="1">
            <a:off x="4418414" y="4398769"/>
            <a:ext cx="731520" cy="1828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6EEEC61-A25B-EEA1-9CC4-37B652965FA5}"/>
              </a:ext>
            </a:extLst>
          </p:cNvPr>
          <p:cNvCxnSpPr>
            <a:cxnSpLocks/>
          </p:cNvCxnSpPr>
          <p:nvPr/>
        </p:nvCxnSpPr>
        <p:spPr>
          <a:xfrm flipV="1">
            <a:off x="4418447" y="4717817"/>
            <a:ext cx="731520" cy="914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9CE8D84-0EE1-27C2-F382-B3EB4D459541}"/>
              </a:ext>
            </a:extLst>
          </p:cNvPr>
          <p:cNvCxnSpPr>
            <a:cxnSpLocks/>
          </p:cNvCxnSpPr>
          <p:nvPr/>
        </p:nvCxnSpPr>
        <p:spPr>
          <a:xfrm>
            <a:off x="4423007" y="5203781"/>
            <a:ext cx="731520" cy="91440"/>
          </a:xfrm>
          <a:prstGeom prst="straightConnector1">
            <a:avLst/>
          </a:prstGeom>
          <a:ln w="190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04BDA61-756B-3F74-4AE0-09EA6D655491}"/>
              </a:ext>
            </a:extLst>
          </p:cNvPr>
          <p:cNvCxnSpPr>
            <a:cxnSpLocks/>
          </p:cNvCxnSpPr>
          <p:nvPr/>
        </p:nvCxnSpPr>
        <p:spPr>
          <a:xfrm>
            <a:off x="4426469" y="5415089"/>
            <a:ext cx="731520" cy="1828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9533576-4F2F-574C-8E73-D18FB1BE8971}"/>
                  </a:ext>
                </a:extLst>
              </p:cNvPr>
              <p:cNvSpPr txBox="1"/>
              <p:nvPr/>
            </p:nvSpPr>
            <p:spPr>
              <a:xfrm>
                <a:off x="5102377" y="4174441"/>
                <a:ext cx="3428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9533576-4F2F-574C-8E73-D18FB1BE8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377" y="4174441"/>
                <a:ext cx="342899" cy="369332"/>
              </a:xfrm>
              <a:prstGeom prst="rect">
                <a:avLst/>
              </a:prstGeom>
              <a:blipFill>
                <a:blip r:embed="rId3"/>
                <a:stretch>
                  <a:fillRect l="-3571" r="-1428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9977450-742A-E30C-C561-C970F008342C}"/>
                  </a:ext>
                </a:extLst>
              </p:cNvPr>
              <p:cNvSpPr txBox="1"/>
              <p:nvPr/>
            </p:nvSpPr>
            <p:spPr>
              <a:xfrm>
                <a:off x="5107923" y="4497779"/>
                <a:ext cx="3428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9977450-742A-E30C-C561-C970F0083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923" y="4497779"/>
                <a:ext cx="342899" cy="369332"/>
              </a:xfrm>
              <a:prstGeom prst="rect">
                <a:avLst/>
              </a:prstGeom>
              <a:blipFill>
                <a:blip r:embed="rId4"/>
                <a:stretch>
                  <a:fillRect l="-3571" r="-1071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96ACB1B-4800-960F-4247-EB140135603C}"/>
                  </a:ext>
                </a:extLst>
              </p:cNvPr>
              <p:cNvSpPr txBox="1"/>
              <p:nvPr/>
            </p:nvSpPr>
            <p:spPr>
              <a:xfrm>
                <a:off x="5112803" y="5097636"/>
                <a:ext cx="3428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96ACB1B-4800-960F-4247-EB1401356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2803" y="5097636"/>
                <a:ext cx="342899" cy="369332"/>
              </a:xfrm>
              <a:prstGeom prst="rect">
                <a:avLst/>
              </a:prstGeom>
              <a:blipFill>
                <a:blip r:embed="rId5"/>
                <a:stretch>
                  <a:fillRect l="-3571" r="-714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41C63BF-4482-FB25-7AD9-14DA45220C44}"/>
                  </a:ext>
                </a:extLst>
              </p:cNvPr>
              <p:cNvSpPr txBox="1"/>
              <p:nvPr/>
            </p:nvSpPr>
            <p:spPr>
              <a:xfrm>
                <a:off x="5102426" y="5415089"/>
                <a:ext cx="6835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41C63BF-4482-FB25-7AD9-14DA45220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426" y="5415089"/>
                <a:ext cx="683525" cy="369332"/>
              </a:xfrm>
              <a:prstGeom prst="rect">
                <a:avLst/>
              </a:prstGeom>
              <a:blipFill>
                <a:blip r:embed="rId6"/>
                <a:stretch>
                  <a:fillRect l="-181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3F82C0F-0304-C223-55CF-B942CC8ECD53}"/>
              </a:ext>
            </a:extLst>
          </p:cNvPr>
          <p:cNvCxnSpPr>
            <a:cxnSpLocks/>
          </p:cNvCxnSpPr>
          <p:nvPr/>
        </p:nvCxnSpPr>
        <p:spPr>
          <a:xfrm>
            <a:off x="5719883" y="5016773"/>
            <a:ext cx="1030356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871F8A58-2D2C-713F-E037-52D280D517D8}"/>
              </a:ext>
            </a:extLst>
          </p:cNvPr>
          <p:cNvSpPr/>
          <p:nvPr/>
        </p:nvSpPr>
        <p:spPr>
          <a:xfrm>
            <a:off x="6873830" y="4648236"/>
            <a:ext cx="1594767" cy="7186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Quantum State Discrimination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C43FFCA-F061-8190-7B84-DDD620184B10}"/>
              </a:ext>
            </a:extLst>
          </p:cNvPr>
          <p:cNvSpPr txBox="1"/>
          <p:nvPr/>
        </p:nvSpPr>
        <p:spPr>
          <a:xfrm>
            <a:off x="7073473" y="5847705"/>
            <a:ext cx="1308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POVM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F4C201F-25CE-70C4-B9DA-EF06D0CB03CE}"/>
              </a:ext>
            </a:extLst>
          </p:cNvPr>
          <p:cNvCxnSpPr>
            <a:cxnSpLocks/>
          </p:cNvCxnSpPr>
          <p:nvPr/>
        </p:nvCxnSpPr>
        <p:spPr>
          <a:xfrm flipV="1">
            <a:off x="7683088" y="5475253"/>
            <a:ext cx="0" cy="34747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03089EE-5D35-8ADD-C71F-79BC9B5A5FD2}"/>
              </a:ext>
            </a:extLst>
          </p:cNvPr>
          <p:cNvCxnSpPr>
            <a:cxnSpLocks/>
          </p:cNvCxnSpPr>
          <p:nvPr/>
        </p:nvCxnSpPr>
        <p:spPr>
          <a:xfrm>
            <a:off x="8579039" y="5007537"/>
            <a:ext cx="700165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ECC7611-6002-0EB0-BB47-38C7F4F26E2C}"/>
                  </a:ext>
                </a:extLst>
              </p:cNvPr>
              <p:cNvSpPr txBox="1"/>
              <p:nvPr/>
            </p:nvSpPr>
            <p:spPr>
              <a:xfrm>
                <a:off x="9279204" y="4776704"/>
                <a:ext cx="3674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ECC7611-6002-0EB0-BB47-38C7F4F26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9204" y="4776704"/>
                <a:ext cx="367408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1F1400D0-AC81-C551-B79B-F97D57A661B2}"/>
              </a:ext>
            </a:extLst>
          </p:cNvPr>
          <p:cNvSpPr txBox="1"/>
          <p:nvPr/>
        </p:nvSpPr>
        <p:spPr>
          <a:xfrm>
            <a:off x="8692837" y="5253310"/>
            <a:ext cx="1540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Detected Sensor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42870A9-0898-DE24-A537-EB42CF19E3A6}"/>
                  </a:ext>
                </a:extLst>
              </p:cNvPr>
              <p:cNvSpPr txBox="1"/>
              <p:nvPr/>
            </p:nvSpPr>
            <p:spPr>
              <a:xfrm>
                <a:off x="4329821" y="5800824"/>
                <a:ext cx="196106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⟩}</m:t>
                      </m:r>
                    </m:oMath>
                  </m:oMathPara>
                </a14:m>
                <a:endParaRPr lang="en-US" dirty="0"/>
              </a:p>
              <a:p>
                <a:pPr algn="ctr"/>
                <a:r>
                  <a:rPr lang="en-US" dirty="0"/>
                  <a:t>N Final States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42870A9-0898-DE24-A537-EB42CF19E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821" y="5800824"/>
                <a:ext cx="1961064" cy="646331"/>
              </a:xfrm>
              <a:prstGeom prst="rect">
                <a:avLst/>
              </a:prstGeom>
              <a:blipFill>
                <a:blip r:embed="rId8"/>
                <a:stretch>
                  <a:fillRect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8DDB2F1-CBAD-5FB1-4B54-C17FED82E8F9}"/>
              </a:ext>
            </a:extLst>
          </p:cNvPr>
          <p:cNvCxnSpPr>
            <a:cxnSpLocks/>
          </p:cNvCxnSpPr>
          <p:nvPr/>
        </p:nvCxnSpPr>
        <p:spPr>
          <a:xfrm>
            <a:off x="5102377" y="4867110"/>
            <a:ext cx="0" cy="25603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loud 47">
            <a:extLst>
              <a:ext uri="{FF2B5EF4-FFF2-40B4-BE49-F238E27FC236}">
                <a16:creationId xmlns:a16="http://schemas.microsoft.com/office/drawing/2014/main" id="{A5E0AD9F-9F8D-F8F7-B012-4669ABC246C1}"/>
              </a:ext>
            </a:extLst>
          </p:cNvPr>
          <p:cNvSpPr/>
          <p:nvPr/>
        </p:nvSpPr>
        <p:spPr>
          <a:xfrm>
            <a:off x="2218907" y="4400421"/>
            <a:ext cx="1961289" cy="1499220"/>
          </a:xfrm>
          <a:prstGeom prst="cloud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771CBBB-35AF-1DEE-E702-480DB60A54E1}"/>
              </a:ext>
            </a:extLst>
          </p:cNvPr>
          <p:cNvSpPr txBox="1"/>
          <p:nvPr/>
        </p:nvSpPr>
        <p:spPr>
          <a:xfrm>
            <a:off x="2508020" y="4648236"/>
            <a:ext cx="1265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Quantum Sensor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4AACA-1993-FEC3-C9F7-46387A7DB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5C94-D4CC-BD46-A61B-962211C30351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A09142-D4B8-B7EF-91C2-1B76B81B14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9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9" grpId="0" animBg="1"/>
      <p:bldP spid="40" grpId="0"/>
      <p:bldP spid="43" grpId="0"/>
      <p:bldP spid="44" grpId="0"/>
      <p:bldP spid="45" grpId="0"/>
      <p:bldP spid="48" grpId="0" animBg="1"/>
      <p:bldP spid="4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1268B-278D-119A-6356-D32435EC0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Semidefinite Programming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B63EE2E-4286-6F24-B6EC-6A756E767E01}"/>
                  </a:ext>
                </a:extLst>
              </p:cNvPr>
              <p:cNvSpPr txBox="1"/>
              <p:nvPr/>
            </p:nvSpPr>
            <p:spPr>
              <a:xfrm>
                <a:off x="838200" y="1912582"/>
                <a:ext cx="1051560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Given N final states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⟩}</m:t>
                    </m:r>
                  </m:oMath>
                </a14:m>
                <a:r>
                  <a:rPr lang="en-US" sz="2400" dirty="0"/>
                  <a:t>, designing an </a:t>
                </a:r>
                <a:r>
                  <a:rPr lang="en-US" sz="2400" b="1" dirty="0"/>
                  <a:t>optimal</a:t>
                </a:r>
                <a:r>
                  <a:rPr lang="en-US" sz="2400" dirty="0"/>
                  <a:t> </a:t>
                </a:r>
                <a:r>
                  <a:rPr lang="en-US" sz="2400" b="1" dirty="0"/>
                  <a:t>POVM</a:t>
                </a:r>
                <a:r>
                  <a:rPr lang="en-US" sz="2400" dirty="0"/>
                  <a:t> such that discriminating the N final states has a minimal error: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Numerically solvable via semi-definite programming (SDP) [1]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The solver (CVXPY) will give you</a:t>
                </a:r>
              </a:p>
              <a:p>
                <a:pPr marL="914400" lvl="1" indent="-457200">
                  <a:buFont typeface="+mj-lt"/>
                  <a:buAutoNum type="arabicParenR"/>
                </a:pPr>
                <a:r>
                  <a:rPr lang="en-US" sz="2400" dirty="0"/>
                  <a:t>POVM, i.e., measurement operators</a:t>
                </a:r>
              </a:p>
              <a:p>
                <a:pPr marL="914400" lvl="1" indent="-457200">
                  <a:buFont typeface="+mj-lt"/>
                  <a:buAutoNum type="arabicParenR"/>
                </a:pPr>
                <a:r>
                  <a:rPr lang="en-US" sz="2400" b="1" dirty="0"/>
                  <a:t>objective value </a:t>
                </a:r>
                <a:r>
                  <a:rPr lang="en-US" sz="2400" dirty="0"/>
                  <a:t>– minimal probability of error</a:t>
                </a:r>
              </a:p>
            </p:txBody>
          </p:sp>
        </mc:Choice>
        <mc:Fallback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B63EE2E-4286-6F24-B6EC-6A756E767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912582"/>
                <a:ext cx="10515600" cy="2308324"/>
              </a:xfrm>
              <a:prstGeom prst="rect">
                <a:avLst/>
              </a:prstGeom>
              <a:blipFill>
                <a:blip r:embed="rId2"/>
                <a:stretch>
                  <a:fillRect l="-965" t="-1639" r="-1448" b="-4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511FF264-2C26-D74D-4DD6-9E9867003F87}"/>
              </a:ext>
            </a:extLst>
          </p:cNvPr>
          <p:cNvSpPr txBox="1"/>
          <p:nvPr/>
        </p:nvSpPr>
        <p:spPr>
          <a:xfrm>
            <a:off x="1659465" y="6549320"/>
            <a:ext cx="91552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[1] Designing optimal quantum detectors via semidefinite programming, Y.C. </a:t>
            </a:r>
            <a:r>
              <a:rPr lang="en-US" sz="1400" dirty="0" err="1"/>
              <a:t>Eldar</a:t>
            </a:r>
            <a:r>
              <a:rPr lang="en-US" sz="1400" dirty="0"/>
              <a:t>, IEEE Trans. Information Theory, 2002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7CA1511-5B0A-C0A9-E1C8-E704393DD2F1}"/>
              </a:ext>
            </a:extLst>
          </p:cNvPr>
          <p:cNvSpPr txBox="1"/>
          <p:nvPr/>
        </p:nvSpPr>
        <p:spPr>
          <a:xfrm>
            <a:off x="2127435" y="4636519"/>
            <a:ext cx="173438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Initial State?</a:t>
            </a:r>
          </a:p>
        </p:txBody>
      </p:sp>
      <p:pic>
        <p:nvPicPr>
          <p:cNvPr id="70" name="Graphic 69" descr="Space Saucer with solid fill">
            <a:extLst>
              <a:ext uri="{FF2B5EF4-FFF2-40B4-BE49-F238E27FC236}">
                <a16:creationId xmlns:a16="http://schemas.microsoft.com/office/drawing/2014/main" id="{AF48148E-2079-D503-7322-36A48E215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4824" y="4400041"/>
            <a:ext cx="373353" cy="373353"/>
          </a:xfrm>
          <a:prstGeom prst="rect">
            <a:avLst/>
          </a:prstGeom>
        </p:spPr>
      </p:pic>
      <p:sp>
        <p:nvSpPr>
          <p:cNvPr id="71" name="Freeform 70">
            <a:extLst>
              <a:ext uri="{FF2B5EF4-FFF2-40B4-BE49-F238E27FC236}">
                <a16:creationId xmlns:a16="http://schemas.microsoft.com/office/drawing/2014/main" id="{C2E9FE0A-56F4-3A75-BDEA-02C16E47F061}"/>
              </a:ext>
            </a:extLst>
          </p:cNvPr>
          <p:cNvSpPr/>
          <p:nvPr/>
        </p:nvSpPr>
        <p:spPr>
          <a:xfrm>
            <a:off x="4772515" y="4773394"/>
            <a:ext cx="347747" cy="358932"/>
          </a:xfrm>
          <a:custGeom>
            <a:avLst/>
            <a:gdLst>
              <a:gd name="connsiteX0" fmla="*/ 601416 w 650895"/>
              <a:gd name="connsiteY0" fmla="*/ 0 h 800100"/>
              <a:gd name="connsiteX1" fmla="*/ 629991 w 650895"/>
              <a:gd name="connsiteY1" fmla="*/ 257175 h 800100"/>
              <a:gd name="connsiteX2" fmla="*/ 329954 w 650895"/>
              <a:gd name="connsiteY2" fmla="*/ 128587 h 800100"/>
              <a:gd name="connsiteX3" fmla="*/ 429966 w 650895"/>
              <a:gd name="connsiteY3" fmla="*/ 442912 h 800100"/>
              <a:gd name="connsiteX4" fmla="*/ 201366 w 650895"/>
              <a:gd name="connsiteY4" fmla="*/ 328612 h 800100"/>
              <a:gd name="connsiteX5" fmla="*/ 287091 w 650895"/>
              <a:gd name="connsiteY5" fmla="*/ 628650 h 800100"/>
              <a:gd name="connsiteX6" fmla="*/ 29916 w 650895"/>
              <a:gd name="connsiteY6" fmla="*/ 528637 h 800100"/>
              <a:gd name="connsiteX7" fmla="*/ 15629 w 650895"/>
              <a:gd name="connsiteY7" fmla="*/ 80010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0895" h="800100">
                <a:moveTo>
                  <a:pt x="601416" y="0"/>
                </a:moveTo>
                <a:cubicBezTo>
                  <a:pt x="638325" y="117872"/>
                  <a:pt x="675235" y="235744"/>
                  <a:pt x="629991" y="257175"/>
                </a:cubicBezTo>
                <a:cubicBezTo>
                  <a:pt x="584747" y="278606"/>
                  <a:pt x="363291" y="97631"/>
                  <a:pt x="329954" y="128587"/>
                </a:cubicBezTo>
                <a:cubicBezTo>
                  <a:pt x="296617" y="159543"/>
                  <a:pt x="451397" y="409575"/>
                  <a:pt x="429966" y="442912"/>
                </a:cubicBezTo>
                <a:cubicBezTo>
                  <a:pt x="408535" y="476250"/>
                  <a:pt x="225178" y="297656"/>
                  <a:pt x="201366" y="328612"/>
                </a:cubicBezTo>
                <a:cubicBezTo>
                  <a:pt x="177553" y="359568"/>
                  <a:pt x="315666" y="595313"/>
                  <a:pt x="287091" y="628650"/>
                </a:cubicBezTo>
                <a:cubicBezTo>
                  <a:pt x="258516" y="661988"/>
                  <a:pt x="75160" y="500062"/>
                  <a:pt x="29916" y="528637"/>
                </a:cubicBezTo>
                <a:cubicBezTo>
                  <a:pt x="-15328" y="557212"/>
                  <a:pt x="150" y="678656"/>
                  <a:pt x="15629" y="800100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EC361B8-0AF8-C6D9-A0B1-1D40C646D745}"/>
              </a:ext>
            </a:extLst>
          </p:cNvPr>
          <p:cNvCxnSpPr/>
          <p:nvPr/>
        </p:nvCxnSpPr>
        <p:spPr>
          <a:xfrm>
            <a:off x="3906977" y="4850943"/>
            <a:ext cx="620889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F4D6B76B-0666-4497-4B67-41E5FEAFA9CB}"/>
              </a:ext>
            </a:extLst>
          </p:cNvPr>
          <p:cNvCxnSpPr/>
          <p:nvPr/>
        </p:nvCxnSpPr>
        <p:spPr>
          <a:xfrm>
            <a:off x="6933716" y="4816075"/>
            <a:ext cx="620889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85C5AA60-C1B5-DC27-B386-53316AD939C7}"/>
              </a:ext>
            </a:extLst>
          </p:cNvPr>
          <p:cNvSpPr txBox="1"/>
          <p:nvPr/>
        </p:nvSpPr>
        <p:spPr>
          <a:xfrm>
            <a:off x="7717796" y="4605227"/>
            <a:ext cx="210878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Objective value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4D64B63-7E01-73C1-DD61-E676D7FA5620}"/>
              </a:ext>
            </a:extLst>
          </p:cNvPr>
          <p:cNvSpPr txBox="1"/>
          <p:nvPr/>
        </p:nvSpPr>
        <p:spPr>
          <a:xfrm>
            <a:off x="1632211" y="5495482"/>
            <a:ext cx="7272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Heuristic algorithm to search for the optimal initial state!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AEC36C-72BB-BAD8-F7C1-517DD49D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5C94-D4CC-BD46-A61B-962211C30351}" type="slidenum">
              <a:rPr lang="en-US" smtClean="0"/>
              <a:t>49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D1A3EF-EECE-B1EF-E038-7A2CB8804234}"/>
              </a:ext>
            </a:extLst>
          </p:cNvPr>
          <p:cNvSpPr txBox="1"/>
          <p:nvPr/>
        </p:nvSpPr>
        <p:spPr>
          <a:xfrm>
            <a:off x="6129804" y="4605227"/>
            <a:ext cx="67358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SDP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026BFC3-A7DA-4AD5-F1BE-BFB65770E077}"/>
              </a:ext>
            </a:extLst>
          </p:cNvPr>
          <p:cNvCxnSpPr/>
          <p:nvPr/>
        </p:nvCxnSpPr>
        <p:spPr>
          <a:xfrm>
            <a:off x="5379236" y="4831535"/>
            <a:ext cx="620889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D6C93F2-787E-F290-CCFD-5963023DA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1" grpId="0" animBg="1"/>
      <p:bldP spid="84" grpId="0" animBg="1"/>
      <p:bldP spid="86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F2CD1-CDAA-15EC-E15F-3AAAE49B2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40"/>
            <a:ext cx="11018520" cy="1117921"/>
          </a:xfrm>
        </p:spPr>
        <p:txBody>
          <a:bodyPr anchor="b">
            <a:normAutofit/>
          </a:bodyPr>
          <a:lstStyle/>
          <a:p>
            <a:r>
              <a:rPr lang="en-US" dirty="0"/>
              <a:t>Problem -- Interference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F2070-D8CD-EC65-71E2-F249B4259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387" y="1812152"/>
            <a:ext cx="7005943" cy="4119172"/>
          </a:xfrm>
        </p:spPr>
        <p:txBody>
          <a:bodyPr anchor="t">
            <a:normAutofit/>
          </a:bodyPr>
          <a:lstStyle/>
          <a:p>
            <a:r>
              <a:rPr lang="en-US" sz="2200" dirty="0"/>
              <a:t>Problem: Unauthorized users (</a:t>
            </a:r>
            <a:r>
              <a:rPr lang="en-US" sz="2200" b="1" dirty="0"/>
              <a:t>intruders</a:t>
            </a:r>
            <a:r>
              <a:rPr lang="en-US" sz="2200" dirty="0"/>
              <a:t>) transmitting illegally will </a:t>
            </a:r>
            <a:r>
              <a:rPr lang="en-US" sz="2200" b="1" dirty="0"/>
              <a:t>interfere</a:t>
            </a:r>
            <a:r>
              <a:rPr lang="en-US" sz="2200" dirty="0"/>
              <a:t> against the authorized users</a:t>
            </a:r>
          </a:p>
          <a:p>
            <a:r>
              <a:rPr lang="en-US" sz="2200" dirty="0"/>
              <a:t>Bad Solution: Detect spectrum violations via complaints and manual investigation</a:t>
            </a:r>
          </a:p>
          <a:p>
            <a:pPr lvl="1"/>
            <a:r>
              <a:rPr lang="en-US" sz="2000" i="1" dirty="0"/>
              <a:t>Human intensive </a:t>
            </a:r>
            <a:r>
              <a:rPr lang="en-US" sz="2000" dirty="0"/>
              <a:t>and </a:t>
            </a:r>
            <a:r>
              <a:rPr lang="en-US" sz="2000" i="1" dirty="0"/>
              <a:t>time-consuming</a:t>
            </a:r>
          </a:p>
          <a:p>
            <a:endParaRPr lang="en-US" sz="2200" dirty="0"/>
          </a:p>
          <a:p>
            <a:r>
              <a:rPr lang="en-US" sz="2200" dirty="0"/>
              <a:t>Motivated by the above, we seek an </a:t>
            </a:r>
            <a:r>
              <a:rPr lang="en-US" sz="2200" i="1" dirty="0"/>
              <a:t>effective</a:t>
            </a:r>
            <a:r>
              <a:rPr lang="en-US" sz="2200" dirty="0"/>
              <a:t> way to </a:t>
            </a:r>
            <a:r>
              <a:rPr lang="en-US" sz="2200" i="1" dirty="0"/>
              <a:t>accurately</a:t>
            </a:r>
            <a:r>
              <a:rPr lang="en-US" sz="2200" dirty="0"/>
              <a:t> localize multiple intruders simultaneously – </a:t>
            </a:r>
            <a:r>
              <a:rPr lang="en-US" sz="2200" b="1" dirty="0"/>
              <a:t>Multiple transmitter localization </a:t>
            </a:r>
            <a:r>
              <a:rPr lang="en-US" sz="2200" dirty="0"/>
              <a:t>(MTL)</a:t>
            </a:r>
          </a:p>
          <a:p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45988-6B17-17AB-2FA7-A90FAE480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3BAC-D3CE-9E46-80A0-E53A288A19C3}" type="slidenum">
              <a:rPr lang="en-US" smtClean="0"/>
              <a:t>5</a:t>
            </a:fld>
            <a:endParaRPr lang="en-US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537B0E9B-1F6A-FFE2-7F08-0C7DCBCB5B73}"/>
              </a:ext>
            </a:extLst>
          </p:cNvPr>
          <p:cNvSpPr/>
          <p:nvPr/>
        </p:nvSpPr>
        <p:spPr>
          <a:xfrm>
            <a:off x="7896542" y="3203431"/>
            <a:ext cx="1065790" cy="1117921"/>
          </a:xfrm>
          <a:prstGeom prst="arc">
            <a:avLst>
              <a:gd name="adj1" fmla="val 16199997"/>
              <a:gd name="adj2" fmla="val 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4CDB0FF0-967B-80AB-9E91-BEA13A5F0D89}"/>
              </a:ext>
            </a:extLst>
          </p:cNvPr>
          <p:cNvSpPr/>
          <p:nvPr/>
        </p:nvSpPr>
        <p:spPr>
          <a:xfrm>
            <a:off x="8032980" y="3045655"/>
            <a:ext cx="1065790" cy="1117921"/>
          </a:xfrm>
          <a:prstGeom prst="arc">
            <a:avLst>
              <a:gd name="adj1" fmla="val 16199997"/>
              <a:gd name="adj2" fmla="val 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C67E2261-9B1E-EDCA-9B5B-2706EAC3A7E1}"/>
              </a:ext>
            </a:extLst>
          </p:cNvPr>
          <p:cNvSpPr/>
          <p:nvPr/>
        </p:nvSpPr>
        <p:spPr>
          <a:xfrm>
            <a:off x="8187586" y="2893935"/>
            <a:ext cx="1065790" cy="1117921"/>
          </a:xfrm>
          <a:prstGeom prst="arc">
            <a:avLst>
              <a:gd name="adj1" fmla="val 16199997"/>
              <a:gd name="adj2" fmla="val 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CBC10596-C36C-9CA6-30C4-80E96FAC9542}"/>
              </a:ext>
            </a:extLst>
          </p:cNvPr>
          <p:cNvSpPr/>
          <p:nvPr/>
        </p:nvSpPr>
        <p:spPr>
          <a:xfrm>
            <a:off x="8382113" y="2736159"/>
            <a:ext cx="1065790" cy="1117921"/>
          </a:xfrm>
          <a:prstGeom prst="arc">
            <a:avLst>
              <a:gd name="adj1" fmla="val 16199997"/>
              <a:gd name="adj2" fmla="val 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1755643E-0A30-2836-3D34-AC10B00D2CB7}"/>
              </a:ext>
            </a:extLst>
          </p:cNvPr>
          <p:cNvSpPr/>
          <p:nvPr/>
        </p:nvSpPr>
        <p:spPr>
          <a:xfrm rot="11262227">
            <a:off x="10008379" y="1635596"/>
            <a:ext cx="813389" cy="747955"/>
          </a:xfrm>
          <a:prstGeom prst="arc">
            <a:avLst>
              <a:gd name="adj1" fmla="val 16199997"/>
              <a:gd name="adj2" fmla="val 0"/>
            </a:avLst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7FBBAA29-80C6-40BB-EA8D-76E9514E5EDA}"/>
              </a:ext>
            </a:extLst>
          </p:cNvPr>
          <p:cNvSpPr/>
          <p:nvPr/>
        </p:nvSpPr>
        <p:spPr>
          <a:xfrm rot="11262227">
            <a:off x="10144817" y="1477820"/>
            <a:ext cx="813389" cy="747955"/>
          </a:xfrm>
          <a:prstGeom prst="arc">
            <a:avLst>
              <a:gd name="adj1" fmla="val 16199997"/>
              <a:gd name="adj2" fmla="val 0"/>
            </a:avLst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6D6E6C13-F590-6DB4-0320-77437B5711B2}"/>
              </a:ext>
            </a:extLst>
          </p:cNvPr>
          <p:cNvSpPr/>
          <p:nvPr/>
        </p:nvSpPr>
        <p:spPr>
          <a:xfrm rot="11262227">
            <a:off x="10299423" y="1326100"/>
            <a:ext cx="813389" cy="747955"/>
          </a:xfrm>
          <a:prstGeom prst="arc">
            <a:avLst>
              <a:gd name="adj1" fmla="val 16199997"/>
              <a:gd name="adj2" fmla="val 0"/>
            </a:avLst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F0237BB0-AE2E-3C7D-BD86-E7E944950C1A}"/>
              </a:ext>
            </a:extLst>
          </p:cNvPr>
          <p:cNvSpPr/>
          <p:nvPr/>
        </p:nvSpPr>
        <p:spPr>
          <a:xfrm rot="11262227">
            <a:off x="10493950" y="1168324"/>
            <a:ext cx="813389" cy="747955"/>
          </a:xfrm>
          <a:prstGeom prst="arc">
            <a:avLst>
              <a:gd name="adj1" fmla="val 16199997"/>
              <a:gd name="adj2" fmla="val 0"/>
            </a:avLst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26F7E835-4303-89FF-3BD4-6D645FA423A5}"/>
              </a:ext>
            </a:extLst>
          </p:cNvPr>
          <p:cNvSpPr/>
          <p:nvPr/>
        </p:nvSpPr>
        <p:spPr>
          <a:xfrm>
            <a:off x="7741936" y="3373983"/>
            <a:ext cx="1065790" cy="1117921"/>
          </a:xfrm>
          <a:prstGeom prst="arc">
            <a:avLst>
              <a:gd name="adj1" fmla="val 16199997"/>
              <a:gd name="adj2" fmla="val 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9372B866-CCD3-0FB7-5B5C-708897E0D9FE}"/>
              </a:ext>
            </a:extLst>
          </p:cNvPr>
          <p:cNvSpPr/>
          <p:nvPr/>
        </p:nvSpPr>
        <p:spPr>
          <a:xfrm rot="11262227">
            <a:off x="10695238" y="1010548"/>
            <a:ext cx="813389" cy="747955"/>
          </a:xfrm>
          <a:prstGeom prst="arc">
            <a:avLst>
              <a:gd name="adj1" fmla="val 16199997"/>
              <a:gd name="adj2" fmla="val 0"/>
            </a:avLst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66325A-15A1-6C19-C3FA-76F1B1126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284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7"/>
    </mc:Choice>
    <mc:Fallback xmlns="">
      <p:transition spd="slow" advTm="5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409 0.10949 " pathEditMode="relative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409 0.10949 " pathEditMode="relative" ptsTypes="AA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409 0.10949 " pathEditMode="relative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409 0.10949 " pathEditMode="relative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409 0.10949 " pathEditMode="relative" ptsTypes="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A05A1-51C0-7EDD-8480-1086B912E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Heuristic Search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1C8A9B-AF18-7309-BF34-F58F208504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Initial state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 search space: </a:t>
                </a:r>
                <a:r>
                  <a:rPr lang="en-US" i="1" dirty="0"/>
                  <a:t>A complex value array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b="1" i="1" dirty="0"/>
              </a:p>
              <a:p>
                <a:pPr lvl="1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𝑙𝑒𝑛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is the number of sensors (one qubit per sensor)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/>
              </a:p>
              <a:p>
                <a:pPr lvl="1">
                  <a:buFont typeface="Courier New" panose="02070309020205020404" pitchFamily="49" charset="0"/>
                  <a:buChar char="o"/>
                </a:pPr>
                <a:endParaRPr lang="en-US" dirty="0"/>
              </a:p>
              <a:p>
                <a:pPr lvl="1">
                  <a:buFont typeface="Courier New" panose="02070309020205020404" pitchFamily="49" charset="0"/>
                  <a:buChar char="o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1C8A9B-AF18-7309-BF34-F58F208504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D00E175-2006-6276-E605-5EC21F0B58AB}"/>
                  </a:ext>
                </a:extLst>
              </p:cNvPr>
              <p:cNvSpPr txBox="1"/>
              <p:nvPr/>
            </p:nvSpPr>
            <p:spPr>
              <a:xfrm>
                <a:off x="1253066" y="3688015"/>
                <a:ext cx="7584011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arenR"/>
                </a:pPr>
                <a:r>
                  <a:rPr lang="en-US" sz="2400" dirty="0"/>
                  <a:t>Random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sz="2400" b="1" dirty="0"/>
              </a:p>
              <a:p>
                <a:pPr marL="342900" indent="-342900">
                  <a:buAutoNum type="arabicParenR"/>
                </a:pPr>
                <a:r>
                  <a:rPr lang="en-US" sz="2400" dirty="0"/>
                  <a:t>Find some neighbors of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sz="2400" dirty="0"/>
              </a:p>
              <a:p>
                <a:pPr marL="342900" indent="-342900">
                  <a:buAutoNum type="arabicParenR"/>
                </a:pPr>
                <a:r>
                  <a:rPr lang="en-US" sz="2400" dirty="0"/>
                  <a:t>Compute the objective value of the neighbors</a:t>
                </a:r>
              </a:p>
              <a:p>
                <a:pPr marL="342900" indent="-342900">
                  <a:buAutoNum type="arabicParenR"/>
                </a:pPr>
                <a:r>
                  <a:rPr lang="en-US" sz="2400" dirty="0"/>
                  <a:t>The best neighbor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400" dirty="0"/>
                  <a:t>. Let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marL="342900" indent="-342900">
                  <a:buAutoNum type="arabicParenR"/>
                </a:pPr>
                <a:r>
                  <a:rPr lang="en-US" sz="2400" dirty="0"/>
                  <a:t>Go back to step 2) until termination condition satisfied</a:t>
                </a:r>
              </a:p>
              <a:p>
                <a:pPr marL="342900" indent="-342900">
                  <a:buAutoNum type="arabicParenR"/>
                </a:pPr>
                <a:r>
                  <a:rPr lang="en-US" sz="2400" dirty="0"/>
                  <a:t>Return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D00E175-2006-6276-E605-5EC21F0B5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066" y="3688015"/>
                <a:ext cx="7584011" cy="2308324"/>
              </a:xfrm>
              <a:prstGeom prst="rect">
                <a:avLst/>
              </a:prstGeom>
              <a:blipFill>
                <a:blip r:embed="rId3"/>
                <a:stretch>
                  <a:fillRect l="-1171" t="-2186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AA2D6E3-93BC-4602-EA69-946631F5A6C2}"/>
              </a:ext>
            </a:extLst>
          </p:cNvPr>
          <p:cNvSpPr txBox="1"/>
          <p:nvPr/>
        </p:nvSpPr>
        <p:spPr>
          <a:xfrm>
            <a:off x="1253066" y="3291468"/>
            <a:ext cx="2101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Hill Climbing</a:t>
            </a:r>
            <a:r>
              <a:rPr lang="en-US" sz="2800" dirty="0"/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7BA4B6-FE69-C307-CE12-0E2DF633E57E}"/>
              </a:ext>
            </a:extLst>
          </p:cNvPr>
          <p:cNvSpPr txBox="1"/>
          <p:nvPr/>
        </p:nvSpPr>
        <p:spPr>
          <a:xfrm>
            <a:off x="1253066" y="6247767"/>
            <a:ext cx="8394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We also tried </a:t>
            </a:r>
            <a:r>
              <a:rPr lang="en-US" sz="2800" i="1" dirty="0"/>
              <a:t>simulated annealing </a:t>
            </a:r>
            <a:r>
              <a:rPr lang="en-US" sz="2800" dirty="0"/>
              <a:t>and </a:t>
            </a:r>
            <a:r>
              <a:rPr lang="en-US" sz="2800" i="1" dirty="0"/>
              <a:t>genetic algorithm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AB4BD-D7C3-EFF9-E075-CAE033531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5C94-D4CC-BD46-A61B-962211C30351}" type="slidenum">
              <a:rPr lang="en-US" smtClean="0"/>
              <a:t>50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1F5B20-4631-33AF-965F-F37369C9C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066" y="3069036"/>
            <a:ext cx="7151346" cy="31621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03049F-1FD8-6FED-7C08-51DEF6C4F6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9536"/>
          <a:stretch/>
        </p:blipFill>
        <p:spPr>
          <a:xfrm>
            <a:off x="1628712" y="3934597"/>
            <a:ext cx="2647452" cy="17191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66CB20-F1BF-79CC-134F-0CF92B44F6B6}"/>
              </a:ext>
            </a:extLst>
          </p:cNvPr>
          <p:cNvSpPr txBox="1"/>
          <p:nvPr/>
        </p:nvSpPr>
        <p:spPr>
          <a:xfrm>
            <a:off x="1900711" y="4006399"/>
            <a:ext cx="20008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/>
              <a:t>Climbing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4FAC4E-9E87-5F7B-2D69-DF5A120FF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34C6B-2507-3825-4F43-502858ED8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465"/>
            <a:ext cx="10515600" cy="1325563"/>
          </a:xfrm>
        </p:spPr>
        <p:txBody>
          <a:bodyPr/>
          <a:lstStyle/>
          <a:p>
            <a:r>
              <a:rPr lang="en-US" dirty="0"/>
              <a:t>Results for Heuristic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EAE58DF-DE47-8102-4D11-B05D7705B010}"/>
                  </a:ext>
                </a:extLst>
              </p:cNvPr>
              <p:cNvSpPr txBox="1"/>
              <p:nvPr/>
            </p:nvSpPr>
            <p:spPr>
              <a:xfrm>
                <a:off x="8321756" y="6453017"/>
                <a:ext cx="2743201" cy="404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0" dirty="0"/>
                  <a:t>Note: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begChr m:val="|"/>
                        <m:endChr m:val="⟩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</m:sub>
                        </m:sSub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p>
                    </m:sSup>
                    <m:d>
                      <m:dPr>
                        <m:begChr m:val="|"/>
                        <m:endChr m:val="⟩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EAE58DF-DE47-8102-4D11-B05D7705B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1756" y="6453017"/>
                <a:ext cx="2743201" cy="404983"/>
              </a:xfrm>
              <a:prstGeom prst="rect">
                <a:avLst/>
              </a:prstGeom>
              <a:blipFill>
                <a:blip r:embed="rId3"/>
                <a:stretch>
                  <a:fillRect l="-1843" t="-3125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86BEA1-2AA7-B8DC-3814-4EE85B454B2B}"/>
                  </a:ext>
                </a:extLst>
              </p:cNvPr>
              <p:cNvSpPr txBox="1"/>
              <p:nvPr/>
            </p:nvSpPr>
            <p:spPr>
              <a:xfrm>
                <a:off x="606685" y="1402426"/>
                <a:ext cx="11712315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600" dirty="0"/>
                  <a:t>Exist a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600" dirty="0"/>
                  <a:t> such that in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,180−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600" dirty="0"/>
                  <a:t>, zero error in figuring out which sensor detects</a:t>
                </a:r>
              </a:p>
              <a:p>
                <a:pPr marL="914400" lvl="1" indent="-457200">
                  <a:buFont typeface="Courier New" panose="02070309020205020404" pitchFamily="49" charset="0"/>
                  <a:buChar char="o"/>
                </a:pPr>
                <a:r>
                  <a:rPr lang="en-US" sz="2600" dirty="0"/>
                  <a:t>exist an initial state such that the final states are mutually orthogonal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86BEA1-2AA7-B8DC-3814-4EE85B454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685" y="1402426"/>
                <a:ext cx="11712315" cy="892552"/>
              </a:xfrm>
              <a:prstGeom prst="rect">
                <a:avLst/>
              </a:prstGeom>
              <a:blipFill>
                <a:blip r:embed="rId4"/>
                <a:stretch>
                  <a:fillRect l="-867" t="-5634" b="-16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7BFBF7-9190-361B-BF77-1B435B299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5C94-D4CC-BD46-A61B-962211C30351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844EDB-DD4A-652D-D4A4-EDA27761D6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FBCCF3-6A2B-83F8-0BD1-B176AF0EF5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218" y="2476292"/>
            <a:ext cx="6991538" cy="424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8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EBCDE8AF-9638-8CA0-CC60-ED3D9C3BD2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Expression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EBCDE8AF-9638-8CA0-CC60-ED3D9C3BD2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8F645B-BFFD-1364-F3C8-32C8B4065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8719"/>
            <a:ext cx="10515600" cy="4236334"/>
          </a:xfrm>
        </p:spPr>
        <p:txBody>
          <a:bodyPr/>
          <a:lstStyle/>
          <a:p>
            <a:endParaRPr lang="en-US" dirty="0"/>
          </a:p>
          <a:p>
            <a:endParaRPr lang="en-US" b="0" dirty="0"/>
          </a:p>
          <a:p>
            <a:endParaRPr lang="en-US" dirty="0"/>
          </a:p>
          <a:p>
            <a:endParaRPr lang="en-US" b="0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180814-118B-A67F-5DA3-9D42737FA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48" y="1729864"/>
            <a:ext cx="4267200" cy="1219200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2033D98-3142-4192-0294-09D017C01667}"/>
              </a:ext>
            </a:extLst>
          </p:cNvPr>
          <p:cNvGraphicFramePr>
            <a:graphicFrameLocks noGrp="1"/>
          </p:cNvGraphicFramePr>
          <p:nvPr/>
        </p:nvGraphicFramePr>
        <p:xfrm>
          <a:off x="920748" y="3451737"/>
          <a:ext cx="10350503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7577">
                  <a:extLst>
                    <a:ext uri="{9D8B030D-6E8A-4147-A177-3AD203B41FA5}">
                      <a16:colId xmlns:a16="http://schemas.microsoft.com/office/drawing/2014/main" val="3952742451"/>
                    </a:ext>
                  </a:extLst>
                </a:gridCol>
                <a:gridCol w="1050051">
                  <a:extLst>
                    <a:ext uri="{9D8B030D-6E8A-4147-A177-3AD203B41FA5}">
                      <a16:colId xmlns:a16="http://schemas.microsoft.com/office/drawing/2014/main" val="3265865652"/>
                    </a:ext>
                  </a:extLst>
                </a:gridCol>
                <a:gridCol w="1096172">
                  <a:extLst>
                    <a:ext uri="{9D8B030D-6E8A-4147-A177-3AD203B41FA5}">
                      <a16:colId xmlns:a16="http://schemas.microsoft.com/office/drawing/2014/main" val="3058338598"/>
                    </a:ext>
                  </a:extLst>
                </a:gridCol>
                <a:gridCol w="1066433">
                  <a:extLst>
                    <a:ext uri="{9D8B030D-6E8A-4147-A177-3AD203B41FA5}">
                      <a16:colId xmlns:a16="http://schemas.microsoft.com/office/drawing/2014/main" val="69793091"/>
                    </a:ext>
                  </a:extLst>
                </a:gridCol>
                <a:gridCol w="1200058">
                  <a:extLst>
                    <a:ext uri="{9D8B030D-6E8A-4147-A177-3AD203B41FA5}">
                      <a16:colId xmlns:a16="http://schemas.microsoft.com/office/drawing/2014/main" val="529698699"/>
                    </a:ext>
                  </a:extLst>
                </a:gridCol>
                <a:gridCol w="1100053">
                  <a:extLst>
                    <a:ext uri="{9D8B030D-6E8A-4147-A177-3AD203B41FA5}">
                      <a16:colId xmlns:a16="http://schemas.microsoft.com/office/drawing/2014/main" val="2280175241"/>
                    </a:ext>
                  </a:extLst>
                </a:gridCol>
                <a:gridCol w="1112554">
                  <a:extLst>
                    <a:ext uri="{9D8B030D-6E8A-4147-A177-3AD203B41FA5}">
                      <a16:colId xmlns:a16="http://schemas.microsoft.com/office/drawing/2014/main" val="1339561004"/>
                    </a:ext>
                  </a:extLst>
                </a:gridCol>
                <a:gridCol w="1112554">
                  <a:extLst>
                    <a:ext uri="{9D8B030D-6E8A-4147-A177-3AD203B41FA5}">
                      <a16:colId xmlns:a16="http://schemas.microsoft.com/office/drawing/2014/main" val="1544841800"/>
                    </a:ext>
                  </a:extLst>
                </a:gridCol>
                <a:gridCol w="1025051">
                  <a:extLst>
                    <a:ext uri="{9D8B030D-6E8A-4147-A177-3AD203B41FA5}">
                      <a16:colId xmlns:a16="http://schemas.microsoft.com/office/drawing/2014/main" val="1738349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0048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 (degree)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69.3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69.3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70651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3B383EF-418F-1FE7-6DB8-F81FC15C1C91}"/>
                  </a:ext>
                </a:extLst>
              </p:cNvPr>
              <p:cNvSpPr txBox="1"/>
              <p:nvPr/>
            </p:nvSpPr>
            <p:spPr>
              <a:xfrm>
                <a:off x="920748" y="4868810"/>
                <a:ext cx="7472302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The larger the number of sensors, the larger the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3B383EF-418F-1FE7-6DB8-F81FC15C1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748" y="4868810"/>
                <a:ext cx="7472302" cy="954107"/>
              </a:xfrm>
              <a:prstGeom prst="rect">
                <a:avLst/>
              </a:prstGeom>
              <a:blipFill>
                <a:blip r:embed="rId5"/>
                <a:stretch>
                  <a:fillRect l="-1698" t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31B7F8-7A35-5F28-4952-2B2A1A937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5C94-D4CC-BD46-A61B-962211C30351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C19134-4A47-3291-261C-5DD6315735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A0ED1-220A-5AED-16F2-DAC3908B3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Key Steps in Proof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34B2D7-3768-A7E8-CE91-67D5D5549C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1061700" cy="4879975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d>
                        <m:dPr>
                          <m:begChr m:val="|"/>
                          <m:endChr m:val="⟩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dirty="0"/>
                  <a:t>Construct new basis that are tensor products of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dirty="0"/>
                  <a:t>Partition the amplitude squares</a:t>
                </a:r>
              </a:p>
              <a:p>
                <a:endParaRPr lang="en-US" dirty="0"/>
              </a:p>
              <a:p>
                <a:pPr lvl="1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={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}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             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due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to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{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} 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={ |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|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}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due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to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{|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⟩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pPr lvl="1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={ |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}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            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due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to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} 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endParaRPr lang="en-US" dirty="0"/>
              </a:p>
              <a:p>
                <a:pPr marL="914400" lvl="1" indent="-457200">
                  <a:buFont typeface="+mj-lt"/>
                  <a:buAutoNum type="arabicParenR"/>
                </a:pPr>
                <a:endParaRPr lang="en-US" dirty="0"/>
              </a:p>
              <a:p>
                <a:pPr lvl="1">
                  <a:buFont typeface="Courier New" panose="02070309020205020404" pitchFamily="49" charset="0"/>
                  <a:buChar char="o"/>
                </a:pPr>
                <a:endParaRPr lang="en-US" dirty="0"/>
              </a:p>
              <a:p>
                <a:pPr lvl="1">
                  <a:buFont typeface="Courier New" panose="02070309020205020404" pitchFamily="49" charset="0"/>
                  <a:buChar char="o"/>
                </a:pP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34B2D7-3768-A7E8-CE91-67D5D5549C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1061700" cy="4879975"/>
              </a:xfrm>
              <a:blipFill>
                <a:blip r:embed="rId3"/>
                <a:stretch>
                  <a:fillRect l="-1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819B189-B189-99EC-A6BE-CFF27A7D9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662" y="3781334"/>
            <a:ext cx="6325108" cy="56575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36A2C4-745E-4F70-60E5-7E0F38C0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5C94-D4CC-BD46-A61B-962211C30351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F6E954-7E21-BC69-64D4-BED021650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8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803F6C8-C424-6712-CA69-1939755583E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1006470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 </m:t>
                    </m:r>
                  </m:oMath>
                </a14:m>
                <a:r>
                  <a:rPr lang="en-US" dirty="0"/>
                  <a:t>Case – Analysis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803F6C8-C424-6712-CA69-1939755583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1006470" cy="1325563"/>
              </a:xfrm>
              <a:blipFill>
                <a:blip r:embed="rId3"/>
                <a:stretch>
                  <a:fillRect l="-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3495FB-C7C4-6998-D58C-6E856A3F39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8883" y="1825626"/>
                <a:ext cx="11803117" cy="2495826"/>
              </a:xfrm>
            </p:spPr>
            <p:txBody>
              <a:bodyPr>
                <a:normAutofit fontScale="925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⟩=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US" dirty="0"/>
              </a:p>
              <a:p>
                <a:r>
                  <a:rPr lang="en-US" dirty="0"/>
                  <a:t>Express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r>
                  <a:rPr lang="en-US" dirty="0"/>
                  <a:t> in the basis of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⟩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, |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}, and the respective amplitudes are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Inner product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⊗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+|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The possible values of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dirty="0"/>
                  <a:t> are illustrated inside the </a:t>
                </a:r>
                <a:r>
                  <a:rPr lang="en-US" dirty="0">
                    <a:solidFill>
                      <a:srgbClr val="FF0000"/>
                    </a:solidFill>
                  </a:rPr>
                  <a:t>red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triangle</a:t>
                </a:r>
                <a:r>
                  <a:rPr lang="en-US" dirty="0"/>
                  <a:t> below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3495FB-C7C4-6998-D58C-6E856A3F39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8883" y="1825626"/>
                <a:ext cx="11803117" cy="2495826"/>
              </a:xfrm>
              <a:blipFill>
                <a:blip r:embed="rId4"/>
                <a:stretch>
                  <a:fillRect l="-752" t="-2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36609042-A586-B048-1157-526EA6F41BEF}"/>
              </a:ext>
            </a:extLst>
          </p:cNvPr>
          <p:cNvSpPr/>
          <p:nvPr/>
        </p:nvSpPr>
        <p:spPr>
          <a:xfrm>
            <a:off x="4527771" y="4569654"/>
            <a:ext cx="1828800" cy="18288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54C14E-C5E9-8F84-7884-CAFE33DC1E4F}"/>
              </a:ext>
            </a:extLst>
          </p:cNvPr>
          <p:cNvCxnSpPr/>
          <p:nvPr/>
        </p:nvCxnSpPr>
        <p:spPr>
          <a:xfrm>
            <a:off x="4229102" y="5474388"/>
            <a:ext cx="256032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87C173-5F6E-AC50-3C08-167BEE063B41}"/>
              </a:ext>
            </a:extLst>
          </p:cNvPr>
          <p:cNvCxnSpPr>
            <a:cxnSpLocks/>
          </p:cNvCxnSpPr>
          <p:nvPr/>
        </p:nvCxnSpPr>
        <p:spPr>
          <a:xfrm flipV="1">
            <a:off x="5439644" y="4245490"/>
            <a:ext cx="0" cy="237744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B1069B85-FD51-2BA6-AE06-EC6937DB322B}"/>
              </a:ext>
            </a:extLst>
          </p:cNvPr>
          <p:cNvSpPr/>
          <p:nvPr/>
        </p:nvSpPr>
        <p:spPr>
          <a:xfrm>
            <a:off x="6309759" y="5428668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F20C3D5-DF6F-48D5-C901-E4464955113A}"/>
              </a:ext>
            </a:extLst>
          </p:cNvPr>
          <p:cNvSpPr/>
          <p:nvPr/>
        </p:nvSpPr>
        <p:spPr>
          <a:xfrm>
            <a:off x="5790802" y="4611463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14CC20-F0B4-1817-6FBE-17CAF6FCAA98}"/>
              </a:ext>
            </a:extLst>
          </p:cNvPr>
          <p:cNvSpPr/>
          <p:nvPr/>
        </p:nvSpPr>
        <p:spPr>
          <a:xfrm>
            <a:off x="5791894" y="6271639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5EEBB42-C961-AD38-5CC3-76FB02AC7A0E}"/>
              </a:ext>
            </a:extLst>
          </p:cNvPr>
          <p:cNvCxnSpPr>
            <a:stCxn id="11" idx="4"/>
            <a:endCxn id="14" idx="0"/>
          </p:cNvCxnSpPr>
          <p:nvPr/>
        </p:nvCxnSpPr>
        <p:spPr>
          <a:xfrm>
            <a:off x="5836522" y="4702903"/>
            <a:ext cx="1092" cy="156873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285CB2-F095-FB58-37BB-B684618616F0}"/>
              </a:ext>
            </a:extLst>
          </p:cNvPr>
          <p:cNvCxnSpPr>
            <a:cxnSpLocks/>
            <a:stCxn id="11" idx="5"/>
            <a:endCxn id="10" idx="1"/>
          </p:cNvCxnSpPr>
          <p:nvPr/>
        </p:nvCxnSpPr>
        <p:spPr>
          <a:xfrm>
            <a:off x="5868851" y="4689512"/>
            <a:ext cx="454299" cy="75254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19BFDFF-DF40-1D3D-98C6-7BB329DA70ED}"/>
              </a:ext>
            </a:extLst>
          </p:cNvPr>
          <p:cNvCxnSpPr>
            <a:cxnSpLocks/>
            <a:stCxn id="10" idx="3"/>
            <a:endCxn id="14" idx="7"/>
          </p:cNvCxnSpPr>
          <p:nvPr/>
        </p:nvCxnSpPr>
        <p:spPr>
          <a:xfrm flipH="1">
            <a:off x="5869943" y="5506717"/>
            <a:ext cx="453207" cy="77831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C3E2CAF-9994-0768-188E-6A2C75212D99}"/>
                  </a:ext>
                </a:extLst>
              </p:cNvPr>
              <p:cNvSpPr txBox="1"/>
              <p:nvPr/>
            </p:nvSpPr>
            <p:spPr>
              <a:xfrm>
                <a:off x="5745892" y="4321452"/>
                <a:ext cx="700215" cy="381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C3E2CAF-9994-0768-188E-6A2C75212D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892" y="4321452"/>
                <a:ext cx="700215" cy="3814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1D16890-A056-7051-7BE5-DF0C49D2F37A}"/>
                  </a:ext>
                </a:extLst>
              </p:cNvPr>
              <p:cNvSpPr txBox="1"/>
              <p:nvPr/>
            </p:nvSpPr>
            <p:spPr>
              <a:xfrm>
                <a:off x="5790802" y="6223893"/>
                <a:ext cx="700215" cy="381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1D16890-A056-7051-7BE5-DF0C49D2F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0802" y="6223893"/>
                <a:ext cx="700215" cy="3814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5106CB5-E891-D82A-BF84-12AE401A26D6}"/>
                  </a:ext>
                </a:extLst>
              </p:cNvPr>
              <p:cNvSpPr txBox="1"/>
              <p:nvPr/>
            </p:nvSpPr>
            <p:spPr>
              <a:xfrm>
                <a:off x="6123556" y="5152028"/>
                <a:ext cx="700215" cy="381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5106CB5-E891-D82A-BF84-12AE401A2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3556" y="5152028"/>
                <a:ext cx="700215" cy="3814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731A79-A03A-DC17-8F3C-3EF255656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5C94-D4CC-BD46-A61B-962211C30351}" type="slidenum">
              <a:rPr lang="en-US" smtClean="0"/>
              <a:t>54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856BF4-63B9-0904-DD21-6D687B4115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511CBF-4D3F-8E3A-0A3B-8E405C01E455}"/>
                  </a:ext>
                </a:extLst>
              </p:cNvPr>
              <p:cNvSpPr txBox="1"/>
              <p:nvPr/>
            </p:nvSpPr>
            <p:spPr>
              <a:xfrm>
                <a:off x="6741330" y="5257393"/>
                <a:ext cx="6680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𝑟𝑒𝑎𝑙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511CBF-4D3F-8E3A-0A3B-8E405C01E4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330" y="5257393"/>
                <a:ext cx="66806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77A711-CAF4-804D-8DF8-689F69437228}"/>
                  </a:ext>
                </a:extLst>
              </p:cNvPr>
              <p:cNvSpPr txBox="1"/>
              <p:nvPr/>
            </p:nvSpPr>
            <p:spPr>
              <a:xfrm>
                <a:off x="4339406" y="4091825"/>
                <a:ext cx="11002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𝑖𝑚𝑎𝑔𝑖𝑛𝑒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77A711-CAF4-804D-8DF8-689F69437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9406" y="4091825"/>
                <a:ext cx="1100238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970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10" grpId="0" animBg="1"/>
      <p:bldP spid="11" grpId="0" animBg="1"/>
      <p:bldP spid="14" grpId="0" animBg="1"/>
      <p:bldP spid="41" grpId="0"/>
      <p:bldP spid="42" grpId="0"/>
      <p:bldP spid="43" grpId="0"/>
      <p:bldP spid="9" grpId="0"/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BA5A5CD-57B8-B72D-690E-B9C18546EF5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45243" y="374431"/>
                <a:ext cx="10515600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 </m:t>
                    </m:r>
                  </m:oMath>
                </a14:m>
                <a:r>
                  <a:rPr lang="en-US" dirty="0"/>
                  <a:t>Case: Optimal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BA5A5CD-57B8-B72D-690E-B9C18546EF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45243" y="374431"/>
                <a:ext cx="10515600" cy="1325563"/>
              </a:xfrm>
              <a:blipFill>
                <a:blip r:embed="rId2"/>
                <a:stretch>
                  <a:fillRect l="-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59F23ABB-C5FD-09D2-EC5D-01FA339A6CE5}"/>
              </a:ext>
            </a:extLst>
          </p:cNvPr>
          <p:cNvSpPr/>
          <p:nvPr/>
        </p:nvSpPr>
        <p:spPr>
          <a:xfrm>
            <a:off x="1799838" y="4111814"/>
            <a:ext cx="1828800" cy="18288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41B1D34-2179-2CC7-FF81-E83153CB725D}"/>
              </a:ext>
            </a:extLst>
          </p:cNvPr>
          <p:cNvCxnSpPr/>
          <p:nvPr/>
        </p:nvCxnSpPr>
        <p:spPr>
          <a:xfrm>
            <a:off x="1501169" y="5016548"/>
            <a:ext cx="256032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594474B-606A-805D-EAE0-4CCB480F9D9F}"/>
              </a:ext>
            </a:extLst>
          </p:cNvPr>
          <p:cNvCxnSpPr>
            <a:cxnSpLocks/>
          </p:cNvCxnSpPr>
          <p:nvPr/>
        </p:nvCxnSpPr>
        <p:spPr>
          <a:xfrm flipV="1">
            <a:off x="2711711" y="3787650"/>
            <a:ext cx="0" cy="237744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BEEC7401-E088-B12A-9917-FB7D754D4081}"/>
              </a:ext>
            </a:extLst>
          </p:cNvPr>
          <p:cNvSpPr/>
          <p:nvPr/>
        </p:nvSpPr>
        <p:spPr>
          <a:xfrm>
            <a:off x="3581826" y="4970828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F411CB2-8B78-CD4E-E40A-E77925B3CB64}"/>
              </a:ext>
            </a:extLst>
          </p:cNvPr>
          <p:cNvSpPr/>
          <p:nvPr/>
        </p:nvSpPr>
        <p:spPr>
          <a:xfrm>
            <a:off x="3062869" y="4153623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79DCAB-D3FA-74A3-9128-162E3D390DCB}"/>
              </a:ext>
            </a:extLst>
          </p:cNvPr>
          <p:cNvSpPr/>
          <p:nvPr/>
        </p:nvSpPr>
        <p:spPr>
          <a:xfrm>
            <a:off x="3063961" y="5813799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B05CCA-1850-5D28-319C-237D98B5AE37}"/>
              </a:ext>
            </a:extLst>
          </p:cNvPr>
          <p:cNvCxnSpPr>
            <a:stCxn id="8" idx="4"/>
            <a:endCxn id="9" idx="0"/>
          </p:cNvCxnSpPr>
          <p:nvPr/>
        </p:nvCxnSpPr>
        <p:spPr>
          <a:xfrm>
            <a:off x="3108589" y="4245063"/>
            <a:ext cx="1092" cy="156873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8400E3-C2C9-E0D2-9F6B-D0F370354040}"/>
              </a:ext>
            </a:extLst>
          </p:cNvPr>
          <p:cNvCxnSpPr>
            <a:cxnSpLocks/>
            <a:stCxn id="8" idx="5"/>
            <a:endCxn id="7" idx="1"/>
          </p:cNvCxnSpPr>
          <p:nvPr/>
        </p:nvCxnSpPr>
        <p:spPr>
          <a:xfrm>
            <a:off x="3140918" y="4231672"/>
            <a:ext cx="454299" cy="75254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94768-A88D-1F8A-CA86-1BB072FF6963}"/>
              </a:ext>
            </a:extLst>
          </p:cNvPr>
          <p:cNvCxnSpPr>
            <a:cxnSpLocks/>
            <a:stCxn id="7" idx="3"/>
            <a:endCxn id="9" idx="7"/>
          </p:cNvCxnSpPr>
          <p:nvPr/>
        </p:nvCxnSpPr>
        <p:spPr>
          <a:xfrm flipH="1">
            <a:off x="3142010" y="5048877"/>
            <a:ext cx="453207" cy="77831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3064FF1-6E81-37FE-67CF-638D8310096A}"/>
                  </a:ext>
                </a:extLst>
              </p:cNvPr>
              <p:cNvSpPr txBox="1"/>
              <p:nvPr/>
            </p:nvSpPr>
            <p:spPr>
              <a:xfrm>
                <a:off x="3017959" y="3863612"/>
                <a:ext cx="700215" cy="381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3064FF1-6E81-37FE-67CF-638D83100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959" y="3863612"/>
                <a:ext cx="700215" cy="381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5D6D8B-D47E-13A6-44AF-9926129C3C2D}"/>
                  </a:ext>
                </a:extLst>
              </p:cNvPr>
              <p:cNvSpPr txBox="1"/>
              <p:nvPr/>
            </p:nvSpPr>
            <p:spPr>
              <a:xfrm>
                <a:off x="3062869" y="5766053"/>
                <a:ext cx="700215" cy="381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5D6D8B-D47E-13A6-44AF-9926129C3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2869" y="5766053"/>
                <a:ext cx="700215" cy="3814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0499DCF-0576-5201-AAB5-35565B095621}"/>
                  </a:ext>
                </a:extLst>
              </p:cNvPr>
              <p:cNvSpPr txBox="1"/>
              <p:nvPr/>
            </p:nvSpPr>
            <p:spPr>
              <a:xfrm>
                <a:off x="3395623" y="4694188"/>
                <a:ext cx="700215" cy="381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0499DCF-0576-5201-AAB5-35565B095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623" y="4694188"/>
                <a:ext cx="700215" cy="3814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E092473-B1A1-F396-718F-C6CF3D3839C4}"/>
              </a:ext>
            </a:extLst>
          </p:cNvPr>
          <p:cNvCxnSpPr>
            <a:cxnSpLocks/>
          </p:cNvCxnSpPr>
          <p:nvPr/>
        </p:nvCxnSpPr>
        <p:spPr>
          <a:xfrm flipV="1">
            <a:off x="1919336" y="5016548"/>
            <a:ext cx="1189253" cy="914401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C5451D9-D007-A68F-2BF8-931EF6957039}"/>
                  </a:ext>
                </a:extLst>
              </p:cNvPr>
              <p:cNvSpPr txBox="1"/>
              <p:nvPr/>
            </p:nvSpPr>
            <p:spPr>
              <a:xfrm>
                <a:off x="838200" y="5720572"/>
                <a:ext cx="11045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Optimal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C5451D9-D007-A68F-2BF8-931EF6957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720572"/>
                <a:ext cx="1104533" cy="369332"/>
              </a:xfrm>
              <a:prstGeom prst="rect">
                <a:avLst/>
              </a:prstGeom>
              <a:blipFill>
                <a:blip r:embed="rId6"/>
                <a:stretch>
                  <a:fillRect l="-5682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7">
                <a:extLst>
                  <a:ext uri="{FF2B5EF4-FFF2-40B4-BE49-F238E27FC236}">
                    <a16:creationId xmlns:a16="http://schemas.microsoft.com/office/drawing/2014/main" id="{A898E1C9-8A0C-BB5C-502F-385BA3D2FEC0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945243" y="3095856"/>
                <a:ext cx="3532936" cy="66628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&lt;45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8" name="Content Placeholder 7">
                <a:extLst>
                  <a:ext uri="{FF2B5EF4-FFF2-40B4-BE49-F238E27FC236}">
                    <a16:creationId xmlns:a16="http://schemas.microsoft.com/office/drawing/2014/main" id="{A898E1C9-8A0C-BB5C-502F-385BA3D2FE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945243" y="3095856"/>
                <a:ext cx="3532936" cy="666288"/>
              </a:xfr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8">
                <a:extLst>
                  <a:ext uri="{FF2B5EF4-FFF2-40B4-BE49-F238E27FC236}">
                    <a16:creationId xmlns:a16="http://schemas.microsoft.com/office/drawing/2014/main" id="{3EDB8640-36C3-B7B0-3E26-3A88191952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22594" y="3047990"/>
                <a:ext cx="5181600" cy="88692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45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&lt;90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9" name="Content Placeholder 8">
                <a:extLst>
                  <a:ext uri="{FF2B5EF4-FFF2-40B4-BE49-F238E27FC236}">
                    <a16:creationId xmlns:a16="http://schemas.microsoft.com/office/drawing/2014/main" id="{3EDB8640-36C3-B7B0-3E26-3A8819195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594" y="3047990"/>
                <a:ext cx="5181600" cy="8869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60B9526D-1477-5643-FFAC-567890D60409}"/>
              </a:ext>
            </a:extLst>
          </p:cNvPr>
          <p:cNvSpPr/>
          <p:nvPr/>
        </p:nvSpPr>
        <p:spPr>
          <a:xfrm>
            <a:off x="7353535" y="4111814"/>
            <a:ext cx="1828800" cy="18288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29A39C1-1CAE-08B7-3D3B-A05508E3F7A5}"/>
              </a:ext>
            </a:extLst>
          </p:cNvPr>
          <p:cNvCxnSpPr/>
          <p:nvPr/>
        </p:nvCxnSpPr>
        <p:spPr>
          <a:xfrm>
            <a:off x="7054866" y="5016548"/>
            <a:ext cx="256032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E1168-AECC-D574-BA15-56B4D5C48368}"/>
              </a:ext>
            </a:extLst>
          </p:cNvPr>
          <p:cNvCxnSpPr>
            <a:cxnSpLocks/>
          </p:cNvCxnSpPr>
          <p:nvPr/>
        </p:nvCxnSpPr>
        <p:spPr>
          <a:xfrm flipV="1">
            <a:off x="8265408" y="3787650"/>
            <a:ext cx="0" cy="237744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9B9CDBE6-08CC-D495-8369-676147DCD5F5}"/>
              </a:ext>
            </a:extLst>
          </p:cNvPr>
          <p:cNvSpPr/>
          <p:nvPr/>
        </p:nvSpPr>
        <p:spPr>
          <a:xfrm>
            <a:off x="9135523" y="4970828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7637FF-1EBB-2049-E370-6CE0B2ACF825}"/>
              </a:ext>
            </a:extLst>
          </p:cNvPr>
          <p:cNvSpPr/>
          <p:nvPr/>
        </p:nvSpPr>
        <p:spPr>
          <a:xfrm>
            <a:off x="7789390" y="4212943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989FED5-6D92-392C-94F0-2E9E9611AAB8}"/>
              </a:ext>
            </a:extLst>
          </p:cNvPr>
          <p:cNvSpPr/>
          <p:nvPr/>
        </p:nvSpPr>
        <p:spPr>
          <a:xfrm>
            <a:off x="7789390" y="5787525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F496A3A-FE58-CC55-F329-19D8F71C7315}"/>
              </a:ext>
            </a:extLst>
          </p:cNvPr>
          <p:cNvCxnSpPr>
            <a:cxnSpLocks/>
          </p:cNvCxnSpPr>
          <p:nvPr/>
        </p:nvCxnSpPr>
        <p:spPr>
          <a:xfrm>
            <a:off x="7817468" y="4277900"/>
            <a:ext cx="1092" cy="156873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780190F-A461-B292-5752-01848A2E6231}"/>
              </a:ext>
            </a:extLst>
          </p:cNvPr>
          <p:cNvCxnSpPr>
            <a:cxnSpLocks/>
            <a:stCxn id="24" idx="5"/>
            <a:endCxn id="23" idx="1"/>
          </p:cNvCxnSpPr>
          <p:nvPr/>
        </p:nvCxnSpPr>
        <p:spPr>
          <a:xfrm>
            <a:off x="7867439" y="4290992"/>
            <a:ext cx="1281475" cy="69322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8E2CD5-23E5-C502-8B31-69CB7F23778E}"/>
              </a:ext>
            </a:extLst>
          </p:cNvPr>
          <p:cNvCxnSpPr>
            <a:cxnSpLocks/>
            <a:stCxn id="23" idx="3"/>
            <a:endCxn id="25" idx="7"/>
          </p:cNvCxnSpPr>
          <p:nvPr/>
        </p:nvCxnSpPr>
        <p:spPr>
          <a:xfrm flipH="1">
            <a:off x="7867439" y="5048877"/>
            <a:ext cx="1281475" cy="75203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D937ABA-85F5-1045-E85B-C8F997550AEA}"/>
                  </a:ext>
                </a:extLst>
              </p:cNvPr>
              <p:cNvSpPr txBox="1"/>
              <p:nvPr/>
            </p:nvSpPr>
            <p:spPr>
              <a:xfrm>
                <a:off x="7378849" y="3904924"/>
                <a:ext cx="700215" cy="381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D937ABA-85F5-1045-E85B-C8F997550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8849" y="3904924"/>
                <a:ext cx="700215" cy="38145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4707B81-96E5-A6B9-4B30-CB5DA9DD7D99}"/>
                  </a:ext>
                </a:extLst>
              </p:cNvPr>
              <p:cNvSpPr txBox="1"/>
              <p:nvPr/>
            </p:nvSpPr>
            <p:spPr>
              <a:xfrm>
                <a:off x="7413179" y="5960029"/>
                <a:ext cx="700215" cy="381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4707B81-96E5-A6B9-4B30-CB5DA9DD7D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3179" y="5960029"/>
                <a:ext cx="700215" cy="38145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9E7EE14-74EB-A881-4D26-5B3C3CE9C420}"/>
                  </a:ext>
                </a:extLst>
              </p:cNvPr>
              <p:cNvSpPr txBox="1"/>
              <p:nvPr/>
            </p:nvSpPr>
            <p:spPr>
              <a:xfrm>
                <a:off x="8949320" y="4694188"/>
                <a:ext cx="700215" cy="381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9E7EE14-74EB-A881-4D26-5B3C3CE9C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9320" y="4694188"/>
                <a:ext cx="700215" cy="38145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6D51434-CDCD-3DED-7A28-7B7E47BDECC6}"/>
              </a:ext>
            </a:extLst>
          </p:cNvPr>
          <p:cNvCxnSpPr>
            <a:cxnSpLocks/>
          </p:cNvCxnSpPr>
          <p:nvPr/>
        </p:nvCxnSpPr>
        <p:spPr>
          <a:xfrm flipV="1">
            <a:off x="7072339" y="5016548"/>
            <a:ext cx="1189253" cy="914401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7DB334C-3E51-562A-C640-FCC5EF259A99}"/>
                  </a:ext>
                </a:extLst>
              </p:cNvPr>
              <p:cNvSpPr txBox="1"/>
              <p:nvPr/>
            </p:nvSpPr>
            <p:spPr>
              <a:xfrm>
                <a:off x="6075253" y="5860673"/>
                <a:ext cx="11045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Optimal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7DB334C-3E51-562A-C640-FCC5EF259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253" y="5860673"/>
                <a:ext cx="1104533" cy="369332"/>
              </a:xfrm>
              <a:prstGeom prst="rect">
                <a:avLst/>
              </a:prstGeom>
              <a:blipFill>
                <a:blip r:embed="rId12"/>
                <a:stretch>
                  <a:fillRect l="-4545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0659649-4479-F2F8-5AA7-E798A3BA4A5B}"/>
                  </a:ext>
                </a:extLst>
              </p:cNvPr>
              <p:cNvSpPr txBox="1"/>
              <p:nvPr/>
            </p:nvSpPr>
            <p:spPr>
              <a:xfrm>
                <a:off x="1074333" y="2255476"/>
                <a:ext cx="37751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maximize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𝑠𝑢𝑐𝑐𝑒𝑠𝑠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 minimize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0659649-4479-F2F8-5AA7-E798A3BA4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333" y="2255476"/>
                <a:ext cx="3775136" cy="400110"/>
              </a:xfrm>
              <a:prstGeom prst="rect">
                <a:avLst/>
              </a:prstGeom>
              <a:blipFill>
                <a:blip r:embed="rId13"/>
                <a:stretch>
                  <a:fillRect l="-1672" t="-909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86254B8-D828-BCB8-45E7-494FE35365BE}"/>
                  </a:ext>
                </a:extLst>
              </p:cNvPr>
              <p:cNvSpPr txBox="1"/>
              <p:nvPr/>
            </p:nvSpPr>
            <p:spPr>
              <a:xfrm>
                <a:off x="838200" y="1462859"/>
                <a:ext cx="7694710" cy="6685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𝑠𝑢𝑐𝑐𝑒𝑠𝑠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𝑜𝑝𝑡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𝜓</m:t>
                                          </m:r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𝑈</m:t>
                                                  </m:r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⊗</m:t>
                                                  </m:r>
                                                  <m:sSup>
                                                    <m:sSupPr>
                                                      <m:ctrlPr>
                                                        <a:rPr lang="en-US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𝑈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−1</m:t>
                                                      </m:r>
                                                    </m:sup>
                                                  </m:sSup>
                                                </m:e>
                                              </m:d>
                                            </m:e>
                                          </m:d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𝜓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1+</m:t>
                          </m:r>
                          <m:rad>
                            <m:radPr>
                              <m:deg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e>
                      </m:d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86254B8-D828-BCB8-45E7-494FE3536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462859"/>
                <a:ext cx="7694710" cy="668516"/>
              </a:xfrm>
              <a:prstGeom prst="rect">
                <a:avLst/>
              </a:prstGeom>
              <a:blipFill>
                <a:blip r:embed="rId14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A9F17F9-E373-F833-922D-E9B8266C8B62}"/>
                  </a:ext>
                </a:extLst>
              </p:cNvPr>
              <p:cNvSpPr txBox="1"/>
              <p:nvPr/>
            </p:nvSpPr>
            <p:spPr>
              <a:xfrm>
                <a:off x="7383747" y="6352808"/>
                <a:ext cx="1828800" cy="4051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𝑠𝑢𝑐𝑐𝑒𝑠𝑠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𝑜𝑝𝑡</m:t>
                          </m:r>
                        </m:sup>
                      </m:sSub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A9F17F9-E373-F833-922D-E9B8266C8B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3747" y="6352808"/>
                <a:ext cx="1828800" cy="40511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DB015BD-46F7-1377-165F-EB02D27FDCEF}"/>
                  </a:ext>
                </a:extLst>
              </p:cNvPr>
              <p:cNvSpPr txBox="1"/>
              <p:nvPr/>
            </p:nvSpPr>
            <p:spPr>
              <a:xfrm>
                <a:off x="1139008" y="6306687"/>
                <a:ext cx="4083874" cy="5003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|=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|=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DB015BD-46F7-1377-165F-EB02D27FD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008" y="6306687"/>
                <a:ext cx="4083874" cy="500393"/>
              </a:xfrm>
              <a:prstGeom prst="rect">
                <a:avLst/>
              </a:prstGeom>
              <a:blipFill>
                <a:blip r:embed="rId16"/>
                <a:stretch>
                  <a:fillRect l="-310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3DFC0D-93B0-63B5-5B01-A10BC4659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5C94-D4CC-BD46-A61B-962211C30351}" type="slidenum">
              <a:rPr lang="en-US" smtClean="0"/>
              <a:t>55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DD07C8E-DF0F-C7C7-CDD1-4AF681A5EF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78F2EDF-0EAA-6BB0-6C0C-38A8F3845DF7}"/>
                  </a:ext>
                </a:extLst>
              </p:cNvPr>
              <p:cNvSpPr txBox="1"/>
              <p:nvPr/>
            </p:nvSpPr>
            <p:spPr>
              <a:xfrm>
                <a:off x="3348402" y="2572389"/>
                <a:ext cx="707823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m</a:t>
                </a:r>
                <a:r>
                  <a:rPr lang="en-US" sz="2000" b="0" dirty="0"/>
                  <a:t>inimize</a:t>
                </a:r>
                <a:r>
                  <a:rPr lang="en-US" b="0" dirty="0"/>
                  <a:t> </a:t>
                </a:r>
                <a:r>
                  <a:rPr lang="en-US" dirty="0"/>
                  <a:t>|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+|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|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78F2EDF-0EAA-6BB0-6C0C-38A8F3845D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8402" y="2572389"/>
                <a:ext cx="7078230" cy="400110"/>
              </a:xfrm>
              <a:prstGeom prst="rect">
                <a:avLst/>
              </a:prstGeom>
              <a:blipFill>
                <a:blip r:embed="rId18"/>
                <a:stretch>
                  <a:fillRect l="-896" t="-909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961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3" grpId="0"/>
      <p:bldP spid="14" grpId="0"/>
      <p:bldP spid="15" grpId="0"/>
      <p:bldP spid="17" grpId="0"/>
      <p:bldP spid="18" grpId="0" build="p"/>
      <p:bldP spid="19" grpId="0"/>
      <p:bldP spid="20" grpId="0" animBg="1"/>
      <p:bldP spid="23" grpId="0" animBg="1"/>
      <p:bldP spid="24" grpId="0" animBg="1"/>
      <p:bldP spid="25" grpId="0" animBg="1"/>
      <p:bldP spid="29" grpId="0"/>
      <p:bldP spid="30" grpId="0"/>
      <p:bldP spid="31" grpId="0"/>
      <p:bldP spid="33" grpId="0"/>
      <p:bldP spid="45" grpId="0"/>
      <p:bldP spid="46" grpId="0"/>
      <p:bldP spid="48" grpId="0"/>
      <p:bldP spid="50" grpId="0"/>
      <p:bldP spid="3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EBCDE8AF-9638-8CA0-CC60-ED3D9C3BD2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1353800" cy="1325563"/>
              </a:xfrm>
            </p:spPr>
            <p:txBody>
              <a:bodyPr/>
              <a:lstStyle/>
              <a:p>
                <a:r>
                  <a:rPr lang="en-US" dirty="0"/>
                  <a:t>General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Sensors, Optimal Initial State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EBCDE8AF-9638-8CA0-CC60-ED3D9C3BD2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1353800" cy="1325563"/>
              </a:xfrm>
              <a:blipFill>
                <a:blip r:embed="rId3"/>
                <a:stretch>
                  <a:fillRect l="-2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D58F645B-BFFD-1364-F3C8-32C8B40651E1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58963" y="1542599"/>
                <a:ext cx="5181600" cy="66628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D58F645B-BFFD-1364-F3C8-32C8B40651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58963" y="1542599"/>
                <a:ext cx="5181600" cy="666288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79C93427-00E8-197E-B97C-72D460BDF725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389143" y="1372736"/>
                <a:ext cx="5181600" cy="886920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79C93427-00E8-197E-B97C-72D460BDF7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389143" y="1372736"/>
                <a:ext cx="5181600" cy="886920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692772-37D3-C63A-BBB9-E96B502254B6}"/>
                  </a:ext>
                </a:extLst>
              </p:cNvPr>
              <p:cNvSpPr txBox="1"/>
              <p:nvPr/>
            </p:nvSpPr>
            <p:spPr>
              <a:xfrm>
                <a:off x="1063055" y="4147394"/>
                <a:ext cx="500387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box>
                              <m:box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boxPr>
                              <m:e>
                                <m:argPr>
                                  <m:argSz m:val="-1"/>
                                </m:argPr>
                                <m:r>
                                  <m:rPr>
                                    <m:brk m:alnAt="63"/>
                                  </m:r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box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b="0" i="1" dirty="0">
                    <a:latin typeface="Cambria Math" panose="02040503050406030204" pitchFamily="18" charset="0"/>
                  </a:rPr>
                  <a:t> 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000" b="0" i="1" dirty="0">
                    <a:latin typeface="Cambria Math" panose="02040503050406030204" pitchFamily="18" charset="0"/>
                  </a:rPr>
                  <a:t> </a:t>
                </a:r>
                <a:r>
                  <a:rPr lang="en-US" sz="2000" b="0" dirty="0">
                    <a:latin typeface="Cambria Math" panose="02040503050406030204" pitchFamily="18" charset="0"/>
                  </a:rPr>
                  <a:t>independent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692772-37D3-C63A-BBB9-E96B50225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055" y="4147394"/>
                <a:ext cx="5003870" cy="400110"/>
              </a:xfrm>
              <a:prstGeom prst="rect">
                <a:avLst/>
              </a:prstGeom>
              <a:blipFill>
                <a:blip r:embed="rId6"/>
                <a:stretch>
                  <a:fillRect t="-112121" b="-17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F1E8852E-CD1D-1DA5-800B-78C3085AE2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8082" y="2296308"/>
            <a:ext cx="5350510" cy="18999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ACF969-368B-A539-E7BE-119C8A3E44C8}"/>
              </a:ext>
            </a:extLst>
          </p:cNvPr>
          <p:cNvSpPr txBox="1"/>
          <p:nvPr/>
        </p:nvSpPr>
        <p:spPr>
          <a:xfrm>
            <a:off x="1015926" y="6464821"/>
            <a:ext cx="2604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Optimality near proved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01C686-686D-5B17-F6A5-31CBDC016FEC}"/>
              </a:ext>
            </a:extLst>
          </p:cNvPr>
          <p:cNvSpPr txBox="1"/>
          <p:nvPr/>
        </p:nvSpPr>
        <p:spPr>
          <a:xfrm>
            <a:off x="6909440" y="6332458"/>
            <a:ext cx="2070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Optimality proved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E04FDC2-B2DA-5572-24D6-BE920B044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0405" y="2802022"/>
            <a:ext cx="3061357" cy="1048247"/>
          </a:xfrm>
          <a:prstGeom prst="rect">
            <a:avLst/>
          </a:prstGeom>
        </p:spPr>
      </p:pic>
      <p:sp>
        <p:nvSpPr>
          <p:cNvPr id="2" name="Left Brace 1">
            <a:extLst>
              <a:ext uri="{FF2B5EF4-FFF2-40B4-BE49-F238E27FC236}">
                <a16:creationId xmlns:a16="http://schemas.microsoft.com/office/drawing/2014/main" id="{9529AD56-19E1-4441-64E5-54B1EC5E95D5}"/>
              </a:ext>
            </a:extLst>
          </p:cNvPr>
          <p:cNvSpPr/>
          <p:nvPr/>
        </p:nvSpPr>
        <p:spPr>
          <a:xfrm>
            <a:off x="1735183" y="2863366"/>
            <a:ext cx="211305" cy="901598"/>
          </a:xfrm>
          <a:prstGeom prst="leftBrace">
            <a:avLst>
              <a:gd name="adj1" fmla="val 28424"/>
              <a:gd name="adj2" fmla="val 50909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F83D9E5D-7298-584B-B433-4B9D35C226FF}"/>
              </a:ext>
            </a:extLst>
          </p:cNvPr>
          <p:cNvSpPr/>
          <p:nvPr/>
        </p:nvSpPr>
        <p:spPr>
          <a:xfrm>
            <a:off x="6592576" y="2370569"/>
            <a:ext cx="271265" cy="1569107"/>
          </a:xfrm>
          <a:prstGeom prst="leftBrace">
            <a:avLst>
              <a:gd name="adj1" fmla="val 28424"/>
              <a:gd name="adj2" fmla="val 50909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5FBB11C-77D5-FF87-1C0B-9EA9542891C3}"/>
                  </a:ext>
                </a:extLst>
              </p:cNvPr>
              <p:cNvSpPr txBox="1"/>
              <p:nvPr/>
            </p:nvSpPr>
            <p:spPr>
              <a:xfrm>
                <a:off x="950643" y="3053582"/>
                <a:ext cx="7961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5FBB11C-77D5-FF87-1C0B-9EA954289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643" y="3053582"/>
                <a:ext cx="796115" cy="369332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1A5586-8734-E6FC-63A0-A38CC0349CD1}"/>
                  </a:ext>
                </a:extLst>
              </p:cNvPr>
              <p:cNvSpPr txBox="1"/>
              <p:nvPr/>
            </p:nvSpPr>
            <p:spPr>
              <a:xfrm>
                <a:off x="5836265" y="2962748"/>
                <a:ext cx="796115" cy="4062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1A5586-8734-E6FC-63A0-A38CC0349C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265" y="2962748"/>
                <a:ext cx="796115" cy="4062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47EF526-26BE-78CA-02CE-B5F5AEB67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5C94-D4CC-BD46-A61B-962211C30351}" type="slidenum">
              <a:rPr lang="en-US" smtClean="0"/>
              <a:t>56</a:t>
            </a:fld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586B46C-9150-8AA8-F5FE-8B493B6DEB88}"/>
              </a:ext>
            </a:extLst>
          </p:cNvPr>
          <p:cNvSpPr/>
          <p:nvPr/>
        </p:nvSpPr>
        <p:spPr>
          <a:xfrm>
            <a:off x="1982247" y="2827511"/>
            <a:ext cx="2935032" cy="995217"/>
          </a:xfrm>
          <a:prstGeom prst="roundRect">
            <a:avLst/>
          </a:prstGeom>
          <a:solidFill>
            <a:schemeClr val="tx1">
              <a:alpha val="90000"/>
            </a:schemeClr>
          </a:solidFill>
          <a:ln>
            <a:solidFill>
              <a:schemeClr val="accent1">
                <a:shade val="15000"/>
                <a:alpha val="28775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Dicke State!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7637E6-E732-00DC-85CE-15E7D526BDA9}"/>
                  </a:ext>
                </a:extLst>
              </p:cNvPr>
              <p:cNvSpPr txBox="1"/>
              <p:nvPr/>
            </p:nvSpPr>
            <p:spPr>
              <a:xfrm>
                <a:off x="1015926" y="5065698"/>
                <a:ext cx="5003872" cy="1367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𝑜𝑝𝑡</m:t>
                            </m:r>
                          </m:sup>
                        </m:sSup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⟩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box>
                              <m:boxPr>
                                <m:ctrlPr>
                                  <a:rPr lang="en-US" sz="1800" i="1" smtClean="0">
                                    <a:latin typeface="Cambria Math" panose="02040503050406030204" pitchFamily="18" charset="0"/>
                                  </a:rPr>
                                </m:ctrlPr>
                              </m:boxPr>
                              <m:e>
                                <m:argPr>
                                  <m:argSz m:val="-1"/>
                                </m:argPr>
                                <m:r>
                                  <m:rPr>
                                    <m:brk m:alnAt="63"/>
                                  </m:r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box>
                          </m:sub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bSup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0011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011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                                 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00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00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≈0.41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7637E6-E732-00DC-85CE-15E7D526B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926" y="5065698"/>
                <a:ext cx="5003872" cy="1367875"/>
              </a:xfrm>
              <a:prstGeom prst="rect">
                <a:avLst/>
              </a:prstGeom>
              <a:blipFill>
                <a:blip r:embed="rId13"/>
                <a:stretch>
                  <a:fillRect l="-1269" b="-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5EC16AE-4766-C13A-8FF0-54D71150E861}"/>
              </a:ext>
            </a:extLst>
          </p:cNvPr>
          <p:cNvSpPr/>
          <p:nvPr/>
        </p:nvSpPr>
        <p:spPr>
          <a:xfrm>
            <a:off x="6834748" y="2241550"/>
            <a:ext cx="5248752" cy="1828551"/>
          </a:xfrm>
          <a:prstGeom prst="roundRect">
            <a:avLst/>
          </a:prstGeom>
          <a:solidFill>
            <a:schemeClr val="tx1">
              <a:alpha val="90000"/>
            </a:schemeClr>
          </a:solidFill>
          <a:ln>
            <a:solidFill>
              <a:schemeClr val="accent1">
                <a:shade val="15000"/>
                <a:alpha val="28775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“Modification of Dicke State”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85A0E06-0A11-8D3B-095C-BC5FE8C7DF4C}"/>
                  </a:ext>
                </a:extLst>
              </p:cNvPr>
              <p:cNvSpPr txBox="1"/>
              <p:nvPr/>
            </p:nvSpPr>
            <p:spPr>
              <a:xfrm>
                <a:off x="6896064" y="4222558"/>
                <a:ext cx="500387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000" dirty="0"/>
                  <a:t> dependent</a:t>
                </a: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85A0E06-0A11-8D3B-095C-BC5FE8C7D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6064" y="4222558"/>
                <a:ext cx="5003871" cy="400110"/>
              </a:xfrm>
              <a:prstGeom prst="rect">
                <a:avLst/>
              </a:prstGeom>
              <a:blipFill>
                <a:blip r:embed="rId14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24F7403-8893-37C5-0AE9-E74B4ADF9000}"/>
                  </a:ext>
                </a:extLst>
              </p:cNvPr>
              <p:cNvSpPr txBox="1"/>
              <p:nvPr/>
            </p:nvSpPr>
            <p:spPr>
              <a:xfrm>
                <a:off x="6909441" y="4951704"/>
                <a:ext cx="5248752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𝑜𝑝𝑡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0011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011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                    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00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|0000⟩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≈0.37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≈0.39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|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24F7403-8893-37C5-0AE9-E74B4ADF90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9441" y="4951704"/>
                <a:ext cx="5248752" cy="1200329"/>
              </a:xfrm>
              <a:prstGeom prst="rect">
                <a:avLst/>
              </a:prstGeom>
              <a:blipFill>
                <a:blip r:embed="rId15"/>
                <a:stretch>
                  <a:fillRect l="-723" b="-7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4945E64-4D8B-1460-05FD-C3266E32A9D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ABD1DEE-79E5-A567-9454-D99F00C6B9A5}"/>
                  </a:ext>
                </a:extLst>
              </p:cNvPr>
              <p:cNvSpPr txBox="1"/>
              <p:nvPr/>
            </p:nvSpPr>
            <p:spPr>
              <a:xfrm>
                <a:off x="1037655" y="4700607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0" dirty="0">
                    <a:latin typeface="Cambria Math" panose="02040503050406030204" pitchFamily="18" charset="0"/>
                  </a:rPr>
                  <a:t>E.g., when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ABD1DEE-79E5-A567-9454-D99F00C6B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655" y="4700607"/>
                <a:ext cx="6096000" cy="369332"/>
              </a:xfrm>
              <a:prstGeom prst="rect">
                <a:avLst/>
              </a:prstGeom>
              <a:blipFill>
                <a:blip r:embed="rId17"/>
                <a:stretch>
                  <a:fillRect l="-832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0EE91C0-19EE-8715-0590-DEBD77457410}"/>
                  </a:ext>
                </a:extLst>
              </p:cNvPr>
              <p:cNvSpPr txBox="1"/>
              <p:nvPr/>
            </p:nvSpPr>
            <p:spPr>
              <a:xfrm>
                <a:off x="6896064" y="4620963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0" dirty="0">
                    <a:latin typeface="Cambria Math" panose="02040503050406030204" pitchFamily="18" charset="0"/>
                  </a:rPr>
                  <a:t>E.g., when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=4,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=70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degree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0EE91C0-19EE-8715-0590-DEBD774574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6064" y="4620963"/>
                <a:ext cx="6096000" cy="369332"/>
              </a:xfrm>
              <a:prstGeom prst="rect">
                <a:avLst/>
              </a:prstGeom>
              <a:blipFill>
                <a:blip r:embed="rId18"/>
                <a:stretch>
                  <a:fillRect l="-624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670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2" grpId="0" animBg="1"/>
      <p:bldP spid="3" grpId="0" animBg="1"/>
      <p:bldP spid="5" grpId="0"/>
      <p:bldP spid="6" grpId="0"/>
      <p:bldP spid="14" grpId="0" animBg="1"/>
      <p:bldP spid="18" grpId="0"/>
      <p:bldP spid="22" grpId="0" animBg="1"/>
      <p:bldP spid="23" grpId="0"/>
      <p:bldP spid="25" grpId="0"/>
      <p:bldP spid="15" grpId="0"/>
      <p:bldP spid="1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37EEE-7D02-F8AC-2698-E497DACC5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0CEE12-E4DF-8715-044D-6A559E79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3BAC-D3CE-9E46-80A0-E53A288A19C3}" type="slidenum">
              <a:rPr lang="en-US" smtClean="0"/>
              <a:t>57</a:t>
            </a:fld>
            <a:endParaRPr lang="en-US"/>
          </a:p>
        </p:txBody>
      </p:sp>
      <p:pic>
        <p:nvPicPr>
          <p:cNvPr id="1041" name="Picture 17" descr="Himanshu Gupta - PI Review">
            <a:extLst>
              <a:ext uri="{FF2B5EF4-FFF2-40B4-BE49-F238E27FC236}">
                <a16:creationId xmlns:a16="http://schemas.microsoft.com/office/drawing/2014/main" id="{EC1C1EBD-1A13-1C3B-9CEB-623832A4BF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9" r="12623"/>
          <a:stretch/>
        </p:blipFill>
        <p:spPr bwMode="auto">
          <a:xfrm>
            <a:off x="1384738" y="1368079"/>
            <a:ext cx="1799715" cy="236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R's Home Page">
            <a:extLst>
              <a:ext uri="{FF2B5EF4-FFF2-40B4-BE49-F238E27FC236}">
                <a16:creationId xmlns:a16="http://schemas.microsoft.com/office/drawing/2014/main" id="{EC5C5C64-44E8-DF50-9DAA-C3E771B65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856" y="1382910"/>
            <a:ext cx="1608017" cy="239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Samir R. Das, Stony Brook University">
            <a:extLst>
              <a:ext uri="{FF2B5EF4-FFF2-40B4-BE49-F238E27FC236}">
                <a16:creationId xmlns:a16="http://schemas.microsoft.com/office/drawing/2014/main" id="{76EF166D-EB60-76ED-BD48-C47D3C6DC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8" r="8235"/>
          <a:stretch/>
        </p:blipFill>
        <p:spPr bwMode="auto">
          <a:xfrm>
            <a:off x="3210277" y="1382911"/>
            <a:ext cx="1771696" cy="236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SUNY Korea - Department of Computer Science - Arani Bhattacharya">
            <a:extLst>
              <a:ext uri="{FF2B5EF4-FFF2-40B4-BE49-F238E27FC236}">
                <a16:creationId xmlns:a16="http://schemas.microsoft.com/office/drawing/2014/main" id="{09052DF8-A62B-0B26-D4EB-025DEC4CC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8" t="25385" r="33628" b="46630"/>
          <a:stretch/>
        </p:blipFill>
        <p:spPr bwMode="auto">
          <a:xfrm>
            <a:off x="4471875" y="3834184"/>
            <a:ext cx="1452735" cy="18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Pranjal Sahu">
            <a:extLst>
              <a:ext uri="{FF2B5EF4-FFF2-40B4-BE49-F238E27FC236}">
                <a16:creationId xmlns:a16="http://schemas.microsoft.com/office/drawing/2014/main" id="{514FC144-E3D5-377D-16A9-1D494DBAB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" r="9486" b="5324"/>
          <a:stretch/>
        </p:blipFill>
        <p:spPr bwMode="auto">
          <a:xfrm>
            <a:off x="5974034" y="3818496"/>
            <a:ext cx="1595653" cy="18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9A3247-12E2-38B9-A7D7-565DF775AE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6294" y="3842121"/>
            <a:ext cx="1456667" cy="180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C75355-E0A5-2AB9-65CC-0E88228F7E3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717" r="7666"/>
          <a:stretch/>
        </p:blipFill>
        <p:spPr>
          <a:xfrm>
            <a:off x="6694029" y="1413668"/>
            <a:ext cx="1747703" cy="23537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863F89-A945-397D-0BB4-30DA44F95C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4148" y="1413668"/>
            <a:ext cx="1850968" cy="23242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0FB699-3178-7A80-BDC1-60D0DC3EEC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9111" y="3778935"/>
            <a:ext cx="1455658" cy="1804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339C9A-3D65-766B-709B-BA5EAA86D7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81CDDD-56C4-C99A-543B-F8B30920CF4B}"/>
              </a:ext>
            </a:extLst>
          </p:cNvPr>
          <p:cNvSpPr txBox="1"/>
          <p:nvPr/>
        </p:nvSpPr>
        <p:spPr>
          <a:xfrm>
            <a:off x="60051" y="2585362"/>
            <a:ext cx="1310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Committee: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EA44BA-0A1A-E221-CEFB-FD7FDD7E7C6F}"/>
              </a:ext>
            </a:extLst>
          </p:cNvPr>
          <p:cNvSpPr txBox="1"/>
          <p:nvPr/>
        </p:nvSpPr>
        <p:spPr>
          <a:xfrm>
            <a:off x="102540" y="4546074"/>
            <a:ext cx="1228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Coauthors: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63FC0F-33C8-6823-6669-2D83D2F94F29}"/>
              </a:ext>
            </a:extLst>
          </p:cNvPr>
          <p:cNvSpPr txBox="1"/>
          <p:nvPr/>
        </p:nvSpPr>
        <p:spPr>
          <a:xfrm>
            <a:off x="69279" y="6209213"/>
            <a:ext cx="136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Many more!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4371BE-69CC-715E-7C2F-66BAEE0B849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4518"/>
          <a:stretch/>
        </p:blipFill>
        <p:spPr>
          <a:xfrm>
            <a:off x="9124193" y="3778935"/>
            <a:ext cx="1345173" cy="18048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3B0441-A76D-B1A5-D9B3-E294ABDD11B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504"/>
          <a:stretch/>
        </p:blipFill>
        <p:spPr>
          <a:xfrm>
            <a:off x="1403461" y="3834185"/>
            <a:ext cx="1532048" cy="18048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1B0357-F68C-DE66-1E64-4EE4C45CF25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0343" t="15829" r="12551"/>
          <a:stretch/>
        </p:blipFill>
        <p:spPr>
          <a:xfrm>
            <a:off x="1395393" y="5709895"/>
            <a:ext cx="892751" cy="11244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002694-1CF7-8DCE-734D-6F7C85210C7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8600" r="12433"/>
          <a:stretch/>
        </p:blipFill>
        <p:spPr>
          <a:xfrm>
            <a:off x="2317640" y="5699356"/>
            <a:ext cx="836234" cy="11150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0854E5-3C5C-0333-DCBA-77AF851D86D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99292" y="5703117"/>
            <a:ext cx="958801" cy="11002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B4855F-8C46-C89C-E6A8-A838EFCA610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55110" y="5712681"/>
            <a:ext cx="876214" cy="10989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697993-7EFC-0A33-E4C8-EFF870851D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53648" y="5717546"/>
            <a:ext cx="892751" cy="11091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D5E7124-D8FB-CBFB-DD41-25D3ED5C8EE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75899" y="5709317"/>
            <a:ext cx="919724" cy="11256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B113433-3A79-1C98-105B-3D516F1F48AB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4486" r="11293"/>
          <a:stretch/>
        </p:blipFill>
        <p:spPr>
          <a:xfrm>
            <a:off x="7927989" y="5690801"/>
            <a:ext cx="725804" cy="1143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664339B-E874-8B4A-22CA-3CAE898FF83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1965" r="15862"/>
          <a:stretch/>
        </p:blipFill>
        <p:spPr>
          <a:xfrm>
            <a:off x="9552622" y="5707845"/>
            <a:ext cx="731901" cy="11256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6538D8E-7826-FBED-4BA1-19FE1535E371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8591" t="10447" r="20684" b="12095"/>
          <a:stretch/>
        </p:blipFill>
        <p:spPr>
          <a:xfrm>
            <a:off x="10330969" y="5701809"/>
            <a:ext cx="761867" cy="11377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B9DE579-AA80-9EF2-A30D-82379A2BD181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4778"/>
          <a:stretch/>
        </p:blipFill>
        <p:spPr>
          <a:xfrm>
            <a:off x="4200644" y="5714999"/>
            <a:ext cx="897397" cy="1088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666011-33FF-FFA9-06DA-374D27CCEFCB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b="8721"/>
          <a:stretch/>
        </p:blipFill>
        <p:spPr>
          <a:xfrm>
            <a:off x="8692393" y="5717546"/>
            <a:ext cx="830263" cy="112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619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DC914-E337-0B1B-973C-510A50119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– 3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E30FB-6720-D8A7-A264-495D5E5C1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471" y="2463443"/>
            <a:ext cx="12005433" cy="2258695"/>
          </a:xfrm>
        </p:spPr>
        <p:txBody>
          <a:bodyPr>
            <a:normAutofit/>
          </a:bodyPr>
          <a:lstStyle/>
          <a:p>
            <a:pPr marL="914400" lvl="1" indent="-457200">
              <a:buFont typeface="+mj-lt"/>
              <a:buAutoNum type="arabicParenR"/>
            </a:pPr>
            <a:r>
              <a:rPr lang="en-US" sz="2800" dirty="0"/>
              <a:t>Multiple transmitter localization in classical sensor networks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800" dirty="0"/>
              <a:t>Transmitter localization in quantum sensor networks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800" dirty="0"/>
              <a:t>Initial state optimization for detector sensors in quantum sensor networks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B31AE3-115F-F1EE-4921-CB7E929D5683}"/>
              </a:ext>
            </a:extLst>
          </p:cNvPr>
          <p:cNvSpPr txBox="1"/>
          <p:nvPr/>
        </p:nvSpPr>
        <p:spPr>
          <a:xfrm>
            <a:off x="2231136" y="5003030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 algn="ctr">
              <a:buNone/>
            </a:pPr>
            <a:r>
              <a:rPr lang="en-US" sz="4000" dirty="0"/>
              <a:t>Thank you for listening!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FD86F-B626-ADB4-6132-4271FBFD7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5C94-D4CC-BD46-A61B-962211C30351}" type="slidenum">
              <a:rPr lang="en-US" smtClean="0"/>
              <a:t>58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345041-5E19-53A3-2B28-8DB6E79F4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3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5A0C6-08B7-3EB5-2D27-F7A01E6C2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Wireless Sensor Networks (WSN)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ED317-8C72-0D11-4E35-BC9E0DDB3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3BAC-D3CE-9E46-80A0-E53A288A19C3}" type="slidenum">
              <a:rPr lang="en-US" smtClean="0"/>
              <a:t>6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AAF7786-FD97-48EB-B071-9BDB9A4FF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669" y="1824454"/>
            <a:ext cx="10348310" cy="416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 descr="Devil face with solid fill with solid fill">
            <a:extLst>
              <a:ext uri="{FF2B5EF4-FFF2-40B4-BE49-F238E27FC236}">
                <a16:creationId xmlns:a16="http://schemas.microsoft.com/office/drawing/2014/main" id="{F91575BA-25F8-E5F6-A5EA-BED8D3C9E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62571" y="3114103"/>
            <a:ext cx="640080" cy="640080"/>
          </a:xfrm>
          <a:prstGeom prst="rect">
            <a:avLst/>
          </a:prstGeom>
        </p:spPr>
      </p:pic>
      <p:pic>
        <p:nvPicPr>
          <p:cNvPr id="7" name="Graphic 6" descr="Devil face with solid fill with solid fill">
            <a:extLst>
              <a:ext uri="{FF2B5EF4-FFF2-40B4-BE49-F238E27FC236}">
                <a16:creationId xmlns:a16="http://schemas.microsoft.com/office/drawing/2014/main" id="{FB9DFE03-D9E2-9A8D-673B-788AD1969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19316" y="3266972"/>
            <a:ext cx="640080" cy="640080"/>
          </a:xfrm>
          <a:prstGeom prst="rect">
            <a:avLst/>
          </a:prstGeom>
        </p:spPr>
      </p:pic>
      <p:pic>
        <p:nvPicPr>
          <p:cNvPr id="8" name="Graphic 7" descr="Devil face with solid fill with solid fill">
            <a:extLst>
              <a:ext uri="{FF2B5EF4-FFF2-40B4-BE49-F238E27FC236}">
                <a16:creationId xmlns:a16="http://schemas.microsoft.com/office/drawing/2014/main" id="{ED17C994-2C32-2B99-B514-32AC315020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62571" y="4551876"/>
            <a:ext cx="640080" cy="64008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A50FCA3-B4E6-EB42-84B8-0B3946CE6E37}"/>
              </a:ext>
            </a:extLst>
          </p:cNvPr>
          <p:cNvCxnSpPr>
            <a:cxnSpLocks/>
          </p:cNvCxnSpPr>
          <p:nvPr/>
        </p:nvCxnSpPr>
        <p:spPr>
          <a:xfrm flipH="1">
            <a:off x="9459396" y="2116841"/>
            <a:ext cx="913897" cy="11501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8B0B406-1A7C-0C43-497B-3BBE53C2A9F3}"/>
              </a:ext>
            </a:extLst>
          </p:cNvPr>
          <p:cNvSpPr txBox="1"/>
          <p:nvPr/>
        </p:nvSpPr>
        <p:spPr>
          <a:xfrm>
            <a:off x="9876633" y="1532066"/>
            <a:ext cx="1714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Intruders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9198EC8-D549-5EB0-3149-8A68C4261DF6}"/>
              </a:ext>
            </a:extLst>
          </p:cNvPr>
          <p:cNvSpPr txBox="1">
            <a:spLocks/>
          </p:cNvSpPr>
          <p:nvPr/>
        </p:nvSpPr>
        <p:spPr>
          <a:xfrm>
            <a:off x="572493" y="238540"/>
            <a:ext cx="11018520" cy="11179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MTL via Classical Sensor Networks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CEE22D-86BC-C9E4-AEA4-6BEA78ED1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7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69030-2D38-AAA2-0C4C-6154F0059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vs. Quantum Sensor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0C858-F333-9902-FC9B-EB2E5D005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Classical sensor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200486-8324-3F2E-299F-DC9469995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235890"/>
          </a:xfrm>
        </p:spPr>
        <p:txBody>
          <a:bodyPr>
            <a:normAutofit/>
          </a:bodyPr>
          <a:lstStyle/>
          <a:p>
            <a:r>
              <a:rPr lang="en-US" dirty="0"/>
              <a:t>Wireless sensor: RSS, CSI</a:t>
            </a:r>
          </a:p>
          <a:p>
            <a:r>
              <a:rPr lang="en-US" dirty="0"/>
              <a:t>Image sensor: visible light</a:t>
            </a:r>
          </a:p>
          <a:p>
            <a:r>
              <a:rPr lang="en-US" dirty="0"/>
              <a:t>Acoustic sensor: sound wave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2C8183-C35D-D7CF-AEC1-4C1C850D31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26874" y="1681163"/>
            <a:ext cx="5183188" cy="823912"/>
          </a:xfrm>
        </p:spPr>
        <p:txBody>
          <a:bodyPr>
            <a:normAutofit/>
          </a:bodyPr>
          <a:lstStyle/>
          <a:p>
            <a:r>
              <a:rPr lang="en-US" sz="2800" dirty="0"/>
              <a:t>Quantum sensor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52429D-B190-E192-16FE-1A936E0B47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26874" y="2505075"/>
            <a:ext cx="6172200" cy="2484368"/>
          </a:xfrm>
        </p:spPr>
        <p:txBody>
          <a:bodyPr>
            <a:normAutofit/>
          </a:bodyPr>
          <a:lstStyle/>
          <a:p>
            <a:r>
              <a:rPr lang="en-US" dirty="0"/>
              <a:t>Single photon detector: single photon</a:t>
            </a:r>
          </a:p>
          <a:p>
            <a:r>
              <a:rPr lang="en-US" dirty="0"/>
              <a:t>RF-photonic sensor: optical quadrature displacement</a:t>
            </a:r>
          </a:p>
          <a:p>
            <a:r>
              <a:rPr lang="en-US" dirty="0"/>
              <a:t>Interferometry: light phase change</a:t>
            </a:r>
          </a:p>
          <a:p>
            <a:r>
              <a:rPr lang="en-US" dirty="0"/>
              <a:t>Rydberg atoms: electric field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8EE2D-810D-86EA-C9E7-937B59AFA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BC2A-BA2E-8241-8281-95A1B0A0DF96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F5BFC9-BFF5-D762-A762-907DC6819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44CEB3-A1F5-3504-A540-07D87C7FE25F}"/>
              </a:ext>
            </a:extLst>
          </p:cNvPr>
          <p:cNvSpPr txBox="1"/>
          <p:nvPr/>
        </p:nvSpPr>
        <p:spPr>
          <a:xfrm>
            <a:off x="0" y="5327195"/>
            <a:ext cx="60976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Sensitivity:</a:t>
            </a:r>
          </a:p>
          <a:p>
            <a:pPr algn="ctr"/>
            <a:r>
              <a:rPr lang="en-US" sz="2800" b="1" dirty="0"/>
              <a:t>above</a:t>
            </a:r>
            <a:r>
              <a:rPr lang="en-US" sz="2800" dirty="0"/>
              <a:t> standard quantum limit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F42BF3-BFE1-5303-E5AB-A1B19B0D37F4}"/>
              </a:ext>
            </a:extLst>
          </p:cNvPr>
          <p:cNvSpPr txBox="1"/>
          <p:nvPr/>
        </p:nvSpPr>
        <p:spPr>
          <a:xfrm>
            <a:off x="5256144" y="5327195"/>
            <a:ext cx="60976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Sensitivity:</a:t>
            </a:r>
          </a:p>
          <a:p>
            <a:pPr algn="ctr"/>
            <a:r>
              <a:rPr lang="en-US" sz="2800" b="1" dirty="0"/>
              <a:t>below</a:t>
            </a:r>
            <a:r>
              <a:rPr lang="en-US" sz="2800" dirty="0"/>
              <a:t> standard quantum limit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218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0DD02-3A0B-5D55-97FD-61A2B1D8F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4976"/>
            <a:ext cx="10515600" cy="1325563"/>
          </a:xfrm>
        </p:spPr>
        <p:txBody>
          <a:bodyPr/>
          <a:lstStyle/>
          <a:p>
            <a:r>
              <a:rPr lang="en-US" dirty="0"/>
              <a:t>Why Quantum Sensor?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209328-E5CE-7ABC-61AD-0FB647949E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3653" y="1516728"/>
                <a:ext cx="11918347" cy="439016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Advances in quantum technologies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efficient and sensitive quantum sensors for radio-frequency (RF) sensing</a:t>
                </a:r>
              </a:p>
              <a:p>
                <a:pPr lvl="1"/>
                <a:r>
                  <a:rPr lang="en-US" dirty="0"/>
                  <a:t>Rydberg atom-based spectrum analyzer </a:t>
                </a:r>
                <a:r>
                  <a:rPr lang="en-US" sz="2000" dirty="0"/>
                  <a:t>[1]</a:t>
                </a:r>
                <a:r>
                  <a:rPr lang="en-US" dirty="0"/>
                  <a:t>: 0 to 20 GHz</a:t>
                </a:r>
              </a:p>
              <a:p>
                <a:pPr lvl="1"/>
                <a:r>
                  <a:rPr lang="en-US" dirty="0"/>
                  <a:t>Quantum wireless sensing </a:t>
                </a:r>
                <a:r>
                  <a:rPr lang="en-US" sz="2000" dirty="0"/>
                  <a:t>[2]</a:t>
                </a:r>
                <a:r>
                  <a:rPr lang="en-US" dirty="0"/>
                  <a:t>: micro energy level of atoms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vibration of water</a:t>
                </a:r>
              </a:p>
              <a:p>
                <a:pPr lvl="1"/>
                <a:r>
                  <a:rPr lang="en-US" dirty="0"/>
                  <a:t>RF-photonic quantum sensors </a:t>
                </a:r>
                <a:r>
                  <a:rPr lang="en-US" sz="2000" dirty="0"/>
                  <a:t>[3]</a:t>
                </a:r>
                <a:r>
                  <a:rPr lang="en-US" dirty="0"/>
                  <a:t>: optics property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amplitude/phase of radio signal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209328-E5CE-7ABC-61AD-0FB647949E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3653" y="1516728"/>
                <a:ext cx="11918347" cy="4390164"/>
              </a:xfrm>
              <a:blipFill>
                <a:blip r:embed="rId4"/>
                <a:stretch>
                  <a:fillRect l="-957" t="-2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C033D-4886-A21B-D418-685327931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BC2A-BA2E-8241-8281-95A1B0A0DF96}" type="slidenum">
              <a:rPr lang="en-US" smtClean="0"/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E1443E-8376-F743-A422-F3AF11EF7112}"/>
              </a:ext>
            </a:extLst>
          </p:cNvPr>
          <p:cNvSpPr txBox="1"/>
          <p:nvPr/>
        </p:nvSpPr>
        <p:spPr>
          <a:xfrm>
            <a:off x="1535621" y="6083955"/>
            <a:ext cx="94030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[1] Waveguide-coupled Rydberg Spectrum Analyzer from 0 to 20 GHZ, D. Meyer et al, PR Applied 2023</a:t>
            </a:r>
          </a:p>
          <a:p>
            <a:r>
              <a:rPr lang="en-US" sz="1400" dirty="0"/>
              <a:t>[2] Quantum Wireless Sensing: Principle, Design, and Implementation, F. Zhang et al, MobiCom 2023</a:t>
            </a:r>
          </a:p>
          <a:p>
            <a:r>
              <a:rPr lang="en-US" sz="1400" dirty="0"/>
              <a:t>[3] Demonstration of a reconfigurable entangled radiofrequency photonic sensor network, Z. Zhang et al, RPL 2020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6B6134-3492-4A5A-7A31-640209172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880" y="3931146"/>
            <a:ext cx="2628900" cy="1815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ECB180-C3CB-628A-B1B4-E36A43375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5042" y="3936048"/>
            <a:ext cx="2525464" cy="16458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F3B064-FB1D-CCB9-8E03-614D22BBD4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7256B7-D1EE-37CD-EB45-4C5A52E71B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6436" y="3929404"/>
            <a:ext cx="3981450" cy="16143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646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B7D3-6538-0B1A-34C6-CEBD88211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A3040EA-7154-E9AA-3894-2B7B4E9879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8318585"/>
              </p:ext>
            </p:extLst>
          </p:nvPr>
        </p:nvGraphicFramePr>
        <p:xfrm>
          <a:off x="838200" y="1825625"/>
          <a:ext cx="10080099" cy="3870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71273">
                  <a:extLst>
                    <a:ext uri="{9D8B030D-6E8A-4147-A177-3AD203B41FA5}">
                      <a16:colId xmlns:a16="http://schemas.microsoft.com/office/drawing/2014/main" val="148418890"/>
                    </a:ext>
                  </a:extLst>
                </a:gridCol>
                <a:gridCol w="2731089">
                  <a:extLst>
                    <a:ext uri="{9D8B030D-6E8A-4147-A177-3AD203B41FA5}">
                      <a16:colId xmlns:a16="http://schemas.microsoft.com/office/drawing/2014/main" val="1829099316"/>
                    </a:ext>
                  </a:extLst>
                </a:gridCol>
                <a:gridCol w="1277737">
                  <a:extLst>
                    <a:ext uri="{9D8B030D-6E8A-4147-A177-3AD203B41FA5}">
                      <a16:colId xmlns:a16="http://schemas.microsoft.com/office/drawing/2014/main" val="215193159"/>
                    </a:ext>
                  </a:extLst>
                </a:gridCol>
              </a:tblGrid>
              <a:tr h="663575">
                <a:tc>
                  <a:txBody>
                    <a:bodyPr/>
                    <a:lstStyle/>
                    <a:p>
                      <a:r>
                        <a:rPr lang="en-US" dirty="0"/>
                        <a:t>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356703"/>
                  </a:ext>
                </a:extLst>
              </a:tr>
              <a:tr h="663575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Part 0: Introduction &amp; Motivation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8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426465"/>
                  </a:ext>
                </a:extLst>
              </a:tr>
              <a:tr h="51752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Part 1: Transmitter Localization in classical sensor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ACM/IEEE IPSN 2020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IEEE WoWMoM 2021 Elsevier PMC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16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855640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Part 2: Transmitter Localization in </a:t>
                      </a:r>
                      <a:r>
                        <a:rPr lang="en-US" b="0" dirty="0"/>
                        <a:t>quantum</a:t>
                      </a:r>
                      <a:r>
                        <a:rPr lang="en-US" dirty="0"/>
                        <a:t> sensor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IEEE QCE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918416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Part 3: Optimizing Initial State in quantum sensor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ACM TQC (under revision)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179219"/>
                  </a:ext>
                </a:extLst>
              </a:tr>
              <a:tr h="6635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Summary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02132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CB8D0-7A07-A2DE-5916-F6E4DCC76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3BAC-D3CE-9E46-80A0-E53A288A19C3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04C6FB-DC24-3B46-DF4D-37B1E4AD6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0" y="0"/>
            <a:ext cx="2794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595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6.9|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5.2|5.5|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|17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8.7|16.1|7.4|5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7.8|7.4|10.2|1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0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11.9|7.5|21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1.3|19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4.3|25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9.8|10.3|6|49|9.8|5.6|38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4|19.9|27.7|27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7.3|10.7|11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0.5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0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0.7|0.5|8.3|3.3|4.8|2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3.5|8.9|19.1|9.8|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14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7.4|3.9|7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|14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21.4|2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22.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34229</TotalTime>
  <Words>3947</Words>
  <Application>Microsoft Macintosh PowerPoint</Application>
  <PresentationFormat>Widescreen</PresentationFormat>
  <Paragraphs>672</Paragraphs>
  <Slides>58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-apple-system</vt:lpstr>
      <vt:lpstr>NimbusRomNo9L</vt:lpstr>
      <vt:lpstr>Arial</vt:lpstr>
      <vt:lpstr>Calibri</vt:lpstr>
      <vt:lpstr>Calibri Light</vt:lpstr>
      <vt:lpstr>Cambria Math</vt:lpstr>
      <vt:lpstr>Courier New</vt:lpstr>
      <vt:lpstr>Wingdings</vt:lpstr>
      <vt:lpstr>Office Theme</vt:lpstr>
      <vt:lpstr>Transmitter Localization and Optimizing Initial State in Classical/Quantum Sensor Networks</vt:lpstr>
      <vt:lpstr>Table of Contents</vt:lpstr>
      <vt:lpstr>RF spectrum</vt:lpstr>
      <vt:lpstr>Shared Spectrum</vt:lpstr>
      <vt:lpstr>Problem -- Interference</vt:lpstr>
      <vt:lpstr>Wireless Sensor Networks (WSN)</vt:lpstr>
      <vt:lpstr>Classical vs. Quantum Sensor</vt:lpstr>
      <vt:lpstr>Why Quantum Sensor?</vt:lpstr>
      <vt:lpstr>Table of Contents</vt:lpstr>
      <vt:lpstr>PowerPoint Presentation</vt:lpstr>
      <vt:lpstr>Problem Definition</vt:lpstr>
      <vt:lpstr>High-level Approach: Maximum a Posterior (MAP)</vt:lpstr>
      <vt:lpstr>Pros &amp; Cons of MAP</vt:lpstr>
      <vt:lpstr>MAP*: Optimizing MAP</vt:lpstr>
      <vt:lpstr>MAP* Illustration</vt:lpstr>
      <vt:lpstr>Evaluation – MAP*, Simulation</vt:lpstr>
      <vt:lpstr>MAP*, Indoor Testbed</vt:lpstr>
      <vt:lpstr>PowerPoint Presentation</vt:lpstr>
      <vt:lpstr>Part 1.2 --  DeepMTL:  Deep Learning Based Multiple Transmitter Localization (WoWMoM 21, PMC 22)</vt:lpstr>
      <vt:lpstr>Core Idea: a Two Step CNN-based Method </vt:lpstr>
      <vt:lpstr>Step 1: Image to Image Translation</vt:lpstr>
      <vt:lpstr>Step 1: Image to Image Translation</vt:lpstr>
      <vt:lpstr>Step 2: Peak Detection</vt:lpstr>
      <vt:lpstr>Evaluation -- Setup</vt:lpstr>
      <vt:lpstr>Compare Localization Error of Three Different Step 2 Methods (sharing the same step 1)</vt:lpstr>
      <vt:lpstr>Compare Localization Error (Varying # of TX)</vt:lpstr>
      <vt:lpstr>Compare Miss &amp; False Alarm rate (Varying # of TX)</vt:lpstr>
      <vt:lpstr>Part 1 Conclusion</vt:lpstr>
      <vt:lpstr>Table of Contents</vt:lpstr>
      <vt:lpstr>Part 2: Quantum Sensor Network Algorithms for Transmitter Localization (IEEE QCE 2023)</vt:lpstr>
      <vt:lpstr>Intro: Quantum Measurement</vt:lpstr>
      <vt:lpstr>Intro: Quantum State Discrimination (QSD)</vt:lpstr>
      <vt:lpstr>Problem Definition of TX Localization in QSN </vt:lpstr>
      <vt:lpstr>Related Work</vt:lpstr>
      <vt:lpstr>Quantum Sensing Model</vt:lpstr>
      <vt:lpstr>Quantum Sensing – Phase Shift</vt:lpstr>
      <vt:lpstr>Methodology: TX Localization as QSD</vt:lpstr>
      <vt:lpstr>One-Level QSD Method</vt:lpstr>
      <vt:lpstr>Improve: Parameterized Quantum Circuits</vt:lpstr>
      <vt:lpstr>PQC-based Localization</vt:lpstr>
      <vt:lpstr>Evaluation Setting</vt:lpstr>
      <vt:lpstr>Evaluation Result</vt:lpstr>
      <vt:lpstr>Conclusion &amp; Discussion</vt:lpstr>
      <vt:lpstr>Table of Contents</vt:lpstr>
      <vt:lpstr>Part 3: Optimizing Initial State of Detector Sensors in Quantum Sensor Networks (ACM TQC, revision) </vt:lpstr>
      <vt:lpstr>U – Interaction between Input and Sensor</vt:lpstr>
      <vt:lpstr>Final States</vt:lpstr>
      <vt:lpstr>Apply QSD to our Problem</vt:lpstr>
      <vt:lpstr>Semidefinite Programming</vt:lpstr>
      <vt:lpstr>Heuristic Search Algorithms</vt:lpstr>
      <vt:lpstr>Results for Heuristic Search</vt:lpstr>
      <vt:lpstr>Expression for T</vt:lpstr>
      <vt:lpstr>2 Key Steps in Proof</vt:lpstr>
      <vt:lpstr>n=2 Case – Analysis</vt:lpstr>
      <vt:lpstr>n=2 Case: Optimal</vt:lpstr>
      <vt:lpstr>General n Sensors, Optimal Initial State |ψ⟩</vt:lpstr>
      <vt:lpstr>Acknowledgement</vt:lpstr>
      <vt:lpstr>Summary – 3 Topics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Caitao Zhan</dc:creator>
  <cp:lastModifiedBy>Caitao Zhan</cp:lastModifiedBy>
  <cp:revision>243</cp:revision>
  <dcterms:created xsi:type="dcterms:W3CDTF">2022-10-29T21:23:53Z</dcterms:created>
  <dcterms:modified xsi:type="dcterms:W3CDTF">2024-01-23T20:44:23Z</dcterms:modified>
</cp:coreProperties>
</file>